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5.xml" ContentType="application/vnd.openxmlformats-officedocument.presentationml.notesSlide+xml"/>
  <Override PartName="/ppt/embeddings/oleObject4.bin" ContentType="application/vnd.openxmlformats-officedocument.oleObject"/>
  <Override PartName="/ppt/notesSlides/notesSlide1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9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2" r:id="rId3"/>
    <p:sldId id="258" r:id="rId4"/>
    <p:sldId id="297" r:id="rId5"/>
    <p:sldId id="278" r:id="rId6"/>
    <p:sldId id="296" r:id="rId7"/>
    <p:sldId id="270" r:id="rId8"/>
    <p:sldId id="298" r:id="rId9"/>
    <p:sldId id="299" r:id="rId10"/>
    <p:sldId id="266" r:id="rId11"/>
    <p:sldId id="267" r:id="rId12"/>
    <p:sldId id="277" r:id="rId13"/>
    <p:sldId id="276" r:id="rId14"/>
    <p:sldId id="295" r:id="rId15"/>
    <p:sldId id="301" r:id="rId16"/>
    <p:sldId id="281" r:id="rId17"/>
    <p:sldId id="282" r:id="rId18"/>
    <p:sldId id="284" r:id="rId19"/>
    <p:sldId id="285" r:id="rId20"/>
    <p:sldId id="283" r:id="rId21"/>
    <p:sldId id="287" r:id="rId22"/>
    <p:sldId id="288" r:id="rId23"/>
    <p:sldId id="289" r:id="rId24"/>
    <p:sldId id="291" r:id="rId25"/>
    <p:sldId id="290" r:id="rId26"/>
    <p:sldId id="302" r:id="rId27"/>
    <p:sldId id="303" r:id="rId28"/>
    <p:sldId id="304" r:id="rId29"/>
    <p:sldId id="305" r:id="rId30"/>
    <p:sldId id="292" r:id="rId31"/>
    <p:sldId id="293" r:id="rId32"/>
    <p:sldId id="294" r:id="rId33"/>
    <p:sldId id="30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07" autoAdjust="0"/>
  </p:normalViewPr>
  <p:slideViewPr>
    <p:cSldViewPr snapToGrid="0" snapToObjects="1">
      <p:cViewPr>
        <p:scale>
          <a:sx n="75" d="100"/>
          <a:sy n="75" d="100"/>
        </p:scale>
        <p:origin x="-2064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509992"/>
        <c:axId val="2053513288"/>
      </c:scatterChart>
      <c:valAx>
        <c:axId val="2053509992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2053513288"/>
        <c:crosses val="autoZero"/>
        <c:crossBetween val="midCat"/>
        <c:majorUnit val="0.2"/>
      </c:valAx>
      <c:valAx>
        <c:axId val="20535132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205350999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32.emf"/><Relationship Id="rId3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9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TNF?</a:t>
            </a:r>
            <a:r>
              <a:rPr lang="en-US" baseline="0" dirty="0" smtClean="0"/>
              <a:t> Ask Andrew. – Tumor  </a:t>
            </a:r>
            <a:r>
              <a:rPr lang="en-US" dirty="0" smtClean="0"/>
              <a:t>necrosis</a:t>
            </a:r>
            <a:r>
              <a:rPr lang="en-US" baseline="0" dirty="0" smtClean="0"/>
              <a:t> factor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Goodness_of_fit</a:t>
            </a:r>
            <a:r>
              <a:rPr lang="en-US" dirty="0" smtClean="0"/>
              <a:t>; </a:t>
            </a:r>
            <a:r>
              <a:rPr lang="en-US" dirty="0" err="1" smtClean="0"/>
              <a:t>chi_square</a:t>
            </a:r>
            <a:r>
              <a:rPr lang="en-US" baseline="0" dirty="0" smtClean="0"/>
              <a:t> &lt;1:</a:t>
            </a:r>
            <a:r>
              <a:rPr lang="en-US" dirty="0" smtClean="0"/>
              <a:t>indicates that the model is 'over-fitting' the data (either the model is improperly fitting noise, or the error variance has been overestimated).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Chi_square</a:t>
            </a:r>
            <a:r>
              <a:rPr lang="en-US" dirty="0" smtClean="0"/>
              <a:t> &gt;1: indicates that the fit has not fully captured the data (or that the error variance has been underestimated).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Chi_square</a:t>
            </a:r>
            <a:r>
              <a:rPr lang="en-US" baseline="0" dirty="0" smtClean="0"/>
              <a:t> =1:</a:t>
            </a:r>
            <a:r>
              <a:rPr lang="en-US" dirty="0" smtClean="0"/>
              <a:t>extent of the match between observations and estimates is in accord with the error variance.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CF423-7E80-1241-A999-021D08102E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fold</a:t>
            </a:r>
            <a:r>
              <a:rPr lang="en-US" baseline="0" dirty="0" smtClean="0"/>
              <a:t> less in MyD88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Nascent</a:t>
            </a:r>
            <a:r>
              <a:rPr lang="en-US" baseline="0" dirty="0" smtClean="0"/>
              <a:t> fit score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CF423-7E80-1241-A999-021D08102E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20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proTNF</a:t>
            </a:r>
            <a:r>
              <a:rPr lang="en-US" b="1" dirty="0" smtClean="0"/>
              <a:t> half-life</a:t>
            </a:r>
            <a:r>
              <a:rPr lang="en-US" b="1" baseline="0" dirty="0" smtClean="0"/>
              <a:t>: less than 15 mins; </a:t>
            </a:r>
          </a:p>
          <a:p>
            <a:r>
              <a:rPr lang="en-US" dirty="0" smtClean="0"/>
              <a:t>J </a:t>
            </a:r>
            <a:r>
              <a:rPr lang="en-US" dirty="0" err="1" smtClean="0"/>
              <a:t>Immunol</a:t>
            </a:r>
            <a:r>
              <a:rPr lang="en-US" dirty="0" smtClean="0"/>
              <a:t>. 1997 Nov 1;159(9):4524-31.</a:t>
            </a:r>
          </a:p>
          <a:p>
            <a:r>
              <a:rPr lang="en-US" dirty="0" smtClean="0"/>
              <a:t>The fate of pro-TNF-alpha following inhibition of </a:t>
            </a:r>
            <a:r>
              <a:rPr lang="en-US" dirty="0" err="1" smtClean="0"/>
              <a:t>metalloprotease</a:t>
            </a:r>
            <a:r>
              <a:rPr lang="en-US" dirty="0" smtClean="0"/>
              <a:t>-dependent processing to soluble TNF-alpha in human monocytes.</a:t>
            </a:r>
          </a:p>
          <a:p>
            <a:r>
              <a:rPr lang="en-US" dirty="0" smtClean="0"/>
              <a:t>Solomon KA, Covington MB, </a:t>
            </a:r>
            <a:r>
              <a:rPr lang="en-US" dirty="0" err="1" smtClean="0"/>
              <a:t>DeCicco</a:t>
            </a:r>
            <a:r>
              <a:rPr lang="en-US" dirty="0" smtClean="0"/>
              <a:t> CP, Newton RC.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f(</a:t>
            </a:r>
            <a:r>
              <a:rPr lang="en-US" dirty="0" err="1" smtClean="0"/>
              <a:t>NFkB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why can fit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CF423-7E80-1241-A999-021D08102E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2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ways of match</a:t>
            </a:r>
            <a:r>
              <a:rPr lang="en-US" baseline="0" dirty="0" smtClean="0"/>
              <a:t> mRNA and nascent profiles: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Increase the contribution of TNF feedback to the </a:t>
            </a:r>
            <a:r>
              <a:rPr lang="en-US" baseline="0" dirty="0" err="1" smtClean="0"/>
              <a:t>tko</a:t>
            </a:r>
            <a:r>
              <a:rPr lang="en-US" baseline="0" dirty="0" smtClean="0"/>
              <a:t> late phase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Adjust the </a:t>
            </a:r>
            <a:r>
              <a:rPr lang="en-US" baseline="0" dirty="0" err="1" smtClean="0"/>
              <a:t>NFkB</a:t>
            </a:r>
            <a:r>
              <a:rPr lang="en-US" baseline="0" dirty="0" smtClean="0"/>
              <a:t> threshold changes in the </a:t>
            </a:r>
            <a:r>
              <a:rPr lang="en-US" baseline="0" dirty="0" err="1" smtClean="0"/>
              <a:t>mko</a:t>
            </a:r>
            <a:r>
              <a:rPr lang="en-US" baseline="0" dirty="0" smtClean="0"/>
              <a:t> with processing rate changes in </a:t>
            </a:r>
            <a:r>
              <a:rPr lang="en-US" baseline="0" dirty="0" err="1" smtClean="0"/>
              <a:t>mko</a:t>
            </a:r>
            <a:r>
              <a:rPr lang="en-US" baseline="0" dirty="0" smtClean="0"/>
              <a:t>.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Dashed lines: without TNF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TNFr</a:t>
            </a:r>
            <a:r>
              <a:rPr lang="en-US" dirty="0" smtClean="0"/>
              <a:t> synthesis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40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1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NFkB</a:t>
            </a:r>
            <a:r>
              <a:rPr lang="en-US" dirty="0" smtClean="0"/>
              <a:t> module is trending</a:t>
            </a:r>
            <a:r>
              <a:rPr lang="en-US" baseline="0" dirty="0" smtClean="0"/>
              <a:t> to be oscillation.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9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6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95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response slop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3/12/14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28.emf"/><Relationship Id="rId10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33.emf"/><Relationship Id="rId8" Type="http://schemas.openxmlformats.org/officeDocument/2006/relationships/image" Target="../media/image35.e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oleObject" Target="../embeddings/oleObject8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9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1884176" y="5969457"/>
            <a:ext cx="572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 (quantitatively)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2008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TLR4 is </a:t>
            </a:r>
            <a:r>
              <a:rPr lang="en-US" sz="2400" b="1" dirty="0" smtClean="0"/>
              <a:t>special</a:t>
            </a:r>
            <a:endParaRPr lang="en-US" sz="2400" b="1" dirty="0"/>
          </a:p>
        </p:txBody>
      </p:sp>
      <p:grpSp>
        <p:nvGrpSpPr>
          <p:cNvPr id="253" name="Group 252"/>
          <p:cNvGrpSpPr/>
          <p:nvPr/>
        </p:nvGrpSpPr>
        <p:grpSpPr>
          <a:xfrm>
            <a:off x="795429" y="1473031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3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2173807" y="6363811"/>
            <a:ext cx="4722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Molecular details in shaping the dynamics</a:t>
            </a:r>
            <a:endParaRPr lang="en-US" dirty="0"/>
          </a:p>
        </p:txBody>
      </p:sp>
      <p:grpSp>
        <p:nvGrpSpPr>
          <p:cNvPr id="257" name="Group 256"/>
          <p:cNvGrpSpPr/>
          <p:nvPr/>
        </p:nvGrpSpPr>
        <p:grpSpPr>
          <a:xfrm>
            <a:off x="6469053" y="1661299"/>
            <a:ext cx="1768494" cy="4029639"/>
            <a:chOff x="6509696" y="1089799"/>
            <a:chExt cx="1768494" cy="4029639"/>
          </a:xfrm>
        </p:grpSpPr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9696" y="3023938"/>
              <a:ext cx="1687208" cy="20955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696" y="1089799"/>
              <a:ext cx="1768494" cy="645043"/>
            </a:xfrm>
            <a:prstGeom prst="rect">
              <a:avLst/>
            </a:prstGeom>
          </p:spPr>
        </p:pic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9696" y="1940699"/>
              <a:ext cx="1427206" cy="1083239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6800654" y="1107301"/>
            <a:ext cx="11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Structural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02026" y="1103699"/>
            <a:ext cx="81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Spatial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57926" y="1103699"/>
            <a:ext cx="123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Topological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500" y="1635899"/>
            <a:ext cx="2081876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829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/>
              </a:rPr>
              <a:t>Dynamics features in sub-</a:t>
            </a:r>
            <a:r>
              <a:rPr lang="en-US" sz="2400" b="1" dirty="0" smtClean="0">
                <a:cs typeface="Arial"/>
              </a:rPr>
              <a:t>pathways: duration, responsive speed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513388" y="1471133"/>
            <a:ext cx="550333" cy="14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513388" y="1656222"/>
            <a:ext cx="1602823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Similar response </a:t>
            </a:r>
            <a:r>
              <a:rPr lang="en-US" sz="1200" i="1" dirty="0" smtClean="0">
                <a:solidFill>
                  <a:srgbClr val="FF0000"/>
                </a:solidFill>
              </a:rPr>
              <a:t>slop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e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4" name="Right Brace 73"/>
          <p:cNvSpPr/>
          <p:nvPr/>
        </p:nvSpPr>
        <p:spPr>
          <a:xfrm>
            <a:off x="7424488" y="1270196"/>
            <a:ext cx="143735" cy="371166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95960" y="5196605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>
                <a:solidFill>
                  <a:srgbClr val="FF0000"/>
                </a:solidFill>
              </a:rPr>
              <a:t>Overlap response speed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76" name="Picture 75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" y="78574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60" y="2698378"/>
            <a:ext cx="1281680" cy="754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90720" y="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kinetic threshold in signaling activation (1) </a:t>
            </a:r>
            <a:endParaRPr lang="en-US" sz="2400" b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811393" y="830997"/>
            <a:ext cx="8218446" cy="2915651"/>
            <a:chOff x="661490" y="811277"/>
            <a:chExt cx="8075661" cy="27559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343" y="1193309"/>
              <a:ext cx="5287759" cy="20959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2537" y="1079009"/>
              <a:ext cx="2074614" cy="157461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61490" y="81127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950503" y="3197942"/>
              <a:ext cx="855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811393" y="3914064"/>
            <a:ext cx="7799207" cy="1754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cs-CZ" dirty="0" err="1" smtClean="0">
                <a:latin typeface="Courier"/>
                <a:cs typeface="Courier"/>
              </a:rPr>
              <a:t>dM</a:t>
            </a:r>
            <a:r>
              <a:rPr lang="cs-CZ" dirty="0" smtClean="0">
                <a:latin typeface="Courier"/>
                <a:cs typeface="Courier"/>
              </a:rPr>
              <a:t>/</a:t>
            </a:r>
            <a:r>
              <a:rPr lang="cs-CZ" dirty="0" err="1" smtClean="0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 </a:t>
            </a:r>
            <a:r>
              <a:rPr lang="cs-CZ" dirty="0">
                <a:latin typeface="Courier"/>
                <a:cs typeface="Courier"/>
              </a:rPr>
              <a:t>&lt;- -2*k1*</a:t>
            </a:r>
            <a:r>
              <a:rPr lang="cs-CZ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cs-CZ" dirty="0">
                <a:latin typeface="Courier"/>
                <a:cs typeface="Courier"/>
              </a:rPr>
              <a:t>*M + 2*k_1</a:t>
            </a:r>
            <a:r>
              <a:rPr lang="cs-CZ" dirty="0" smtClean="0">
                <a:latin typeface="Courier"/>
                <a:cs typeface="Courier"/>
              </a:rPr>
              <a:t>*CM2 </a:t>
            </a:r>
            <a:r>
              <a:rPr lang="cs-CZ" dirty="0">
                <a:latin typeface="Courier"/>
                <a:cs typeface="Courier"/>
              </a:rPr>
              <a:t>+ 6*</a:t>
            </a:r>
            <a:r>
              <a:rPr lang="cs-CZ" dirty="0" err="1">
                <a:latin typeface="Courier"/>
                <a:cs typeface="Courier"/>
              </a:rPr>
              <a:t>kd</a:t>
            </a:r>
            <a:r>
              <a:rPr lang="cs-CZ" dirty="0">
                <a:latin typeface="Courier"/>
                <a:cs typeface="Courier"/>
              </a:rPr>
              <a:t>*</a:t>
            </a:r>
            <a:r>
              <a:rPr lang="cs-CZ" dirty="0" smtClean="0">
                <a:latin typeface="Courier"/>
                <a:cs typeface="Courier"/>
              </a:rPr>
              <a:t>M6</a:t>
            </a:r>
          </a:p>
          <a:p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 err="1" smtClean="0">
                <a:latin typeface="Courier"/>
                <a:cs typeface="Courier"/>
              </a:rPr>
              <a:t>dC</a:t>
            </a:r>
            <a:r>
              <a:rPr lang="cs-CZ" dirty="0" smtClean="0">
                <a:latin typeface="Courier"/>
                <a:cs typeface="Courier"/>
              </a:rPr>
              <a:t>/</a:t>
            </a:r>
            <a:r>
              <a:rPr lang="cs-CZ" dirty="0" err="1" smtClean="0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 </a:t>
            </a:r>
            <a:r>
              <a:rPr lang="cs-CZ" dirty="0">
                <a:latin typeface="Courier"/>
                <a:cs typeface="Courier"/>
              </a:rPr>
              <a:t>&lt;-  k_1</a:t>
            </a:r>
            <a:r>
              <a:rPr lang="cs-CZ" dirty="0" smtClean="0">
                <a:latin typeface="Courier"/>
                <a:cs typeface="Courier"/>
              </a:rPr>
              <a:t>*CM2-</a:t>
            </a:r>
            <a:r>
              <a:rPr lang="cs-CZ" dirty="0">
                <a:latin typeface="Courier"/>
                <a:cs typeface="Courier"/>
              </a:rPr>
              <a:t>k1*C*M + 3*k4</a:t>
            </a:r>
            <a:r>
              <a:rPr lang="cs-CZ" dirty="0" smtClean="0">
                <a:latin typeface="Courier"/>
                <a:cs typeface="Courier"/>
              </a:rPr>
              <a:t>*C3M6 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dCM2/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</a:t>
            </a:r>
            <a:r>
              <a:rPr lang="cs-CZ" dirty="0">
                <a:latin typeface="Courier"/>
                <a:cs typeface="Courier"/>
              </a:rPr>
              <a:t>&lt;-  k1*C*M - k_1</a:t>
            </a:r>
            <a:r>
              <a:rPr lang="cs-CZ" dirty="0" smtClean="0">
                <a:latin typeface="Courier"/>
                <a:cs typeface="Courier"/>
              </a:rPr>
              <a:t>*CM2- </a:t>
            </a:r>
            <a:r>
              <a:rPr lang="cs-CZ" dirty="0">
                <a:latin typeface="Courier"/>
                <a:cs typeface="Courier"/>
              </a:rPr>
              <a:t>2*k2</a:t>
            </a:r>
            <a:r>
              <a:rPr lang="cs-CZ" dirty="0" smtClean="0">
                <a:latin typeface="Courier"/>
                <a:cs typeface="Courier"/>
              </a:rPr>
              <a:t>*CM2^</a:t>
            </a:r>
            <a:r>
              <a:rPr lang="cs-CZ" dirty="0">
                <a:latin typeface="Courier"/>
                <a:cs typeface="Courier"/>
              </a:rPr>
              <a:t>2- k3</a:t>
            </a:r>
            <a:r>
              <a:rPr lang="cs-CZ" dirty="0" smtClean="0">
                <a:latin typeface="Courier"/>
                <a:cs typeface="Courier"/>
              </a:rPr>
              <a:t>*CM2*C2M4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dC2M4/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>
                <a:latin typeface="Courier"/>
                <a:cs typeface="Courier"/>
              </a:rPr>
              <a:t>&lt;-  k2</a:t>
            </a:r>
            <a:r>
              <a:rPr lang="cs-CZ" dirty="0" smtClean="0">
                <a:latin typeface="Courier"/>
                <a:cs typeface="Courier"/>
              </a:rPr>
              <a:t>*CM2^</a:t>
            </a:r>
            <a:r>
              <a:rPr lang="cs-CZ" dirty="0">
                <a:latin typeface="Courier"/>
                <a:cs typeface="Courier"/>
              </a:rPr>
              <a:t>2- k3</a:t>
            </a:r>
            <a:r>
              <a:rPr lang="cs-CZ" dirty="0" smtClean="0">
                <a:latin typeface="Courier"/>
                <a:cs typeface="Courier"/>
              </a:rPr>
              <a:t>*CM2*C2M4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dC3M6/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>
                <a:latin typeface="Courier"/>
                <a:cs typeface="Courier"/>
              </a:rPr>
              <a:t>&lt;-  k3</a:t>
            </a:r>
            <a:r>
              <a:rPr lang="cs-CZ" dirty="0" smtClean="0">
                <a:latin typeface="Courier"/>
                <a:cs typeface="Courier"/>
              </a:rPr>
              <a:t>*C2M4*CM2  </a:t>
            </a:r>
            <a:r>
              <a:rPr lang="cs-CZ" dirty="0">
                <a:latin typeface="Courier"/>
                <a:cs typeface="Courier"/>
              </a:rPr>
              <a:t>- k4</a:t>
            </a:r>
            <a:r>
              <a:rPr lang="cs-CZ" dirty="0" smtClean="0">
                <a:latin typeface="Courier"/>
                <a:cs typeface="Courier"/>
              </a:rPr>
              <a:t>*C3M6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 smtClean="0">
                <a:solidFill>
                  <a:srgbClr val="FF0000"/>
                </a:solidFill>
                <a:latin typeface="Courier"/>
                <a:cs typeface="Courier"/>
              </a:rPr>
              <a:t>dM6</a:t>
            </a:r>
            <a:r>
              <a:rPr lang="cs-CZ" dirty="0">
                <a:latin typeface="Courier"/>
                <a:cs typeface="Courier"/>
              </a:rPr>
              <a:t>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</a:t>
            </a:r>
            <a:r>
              <a:rPr lang="cs-CZ" dirty="0">
                <a:latin typeface="Courier"/>
                <a:cs typeface="Courier"/>
              </a:rPr>
              <a:t>&lt;-  k4</a:t>
            </a:r>
            <a:r>
              <a:rPr lang="cs-CZ" dirty="0" smtClean="0">
                <a:latin typeface="Courier"/>
                <a:cs typeface="Courier"/>
              </a:rPr>
              <a:t>*C3M6 – k5*</a:t>
            </a:r>
            <a:r>
              <a:rPr lang="cs-CZ" dirty="0">
                <a:latin typeface="Courier"/>
                <a:cs typeface="Courier"/>
              </a:rPr>
              <a:t>M6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11393" y="5822434"/>
            <a:ext cx="5171458" cy="92333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k1=kf,k_1=kb,k2=kf,k3=kf,k4=kf,</a:t>
            </a:r>
            <a:r>
              <a:rPr lang="en-US" dirty="0" smtClean="0">
                <a:latin typeface="Courier"/>
                <a:cs typeface="Courier"/>
              </a:rPr>
              <a:t>k5=kb</a:t>
            </a:r>
          </a:p>
          <a:p>
            <a:r>
              <a:rPr lang="en-US" dirty="0" smtClean="0">
                <a:latin typeface="Courier"/>
                <a:cs typeface="Courier"/>
              </a:rPr>
              <a:t>kf=1,kb=0.1</a:t>
            </a:r>
          </a:p>
          <a:p>
            <a:r>
              <a:rPr lang="en-US" dirty="0" smtClean="0">
                <a:latin typeface="Courier"/>
                <a:cs typeface="Courier"/>
              </a:rPr>
              <a:t>M0=10,C0=from 0 to 10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393" y="3510646"/>
            <a:ext cx="226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smtClean="0">
                <a:latin typeface="Courier"/>
                <a:cs typeface="Courier"/>
              </a:rPr>
              <a:t>MyDDosome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79933" y="3699628"/>
            <a:ext cx="4254408" cy="2616760"/>
            <a:chOff x="879933" y="3699628"/>
            <a:chExt cx="4254408" cy="2616760"/>
          </a:xfrm>
        </p:grpSpPr>
        <p:pic>
          <p:nvPicPr>
            <p:cNvPr id="6" name="Picture 5" descr="Rplot1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448" y="4002958"/>
              <a:ext cx="3076493" cy="1994022"/>
            </a:xfrm>
            <a:prstGeom prst="rect">
              <a:avLst/>
            </a:prstGeom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1528390" y="5941787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77948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01766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6354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93484" y="5941787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05341" y="5941787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7276" y="6064270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34706" y="5843168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34705" y="5365290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34705" y="3905424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34705" y="4398949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34705" y="4881580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33299" y="5833196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3299" y="4692208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33299" y="5437136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2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33299" y="505415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4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33299" y="432384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8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54846" y="3951746"/>
              <a:ext cx="322534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10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1084887" y="4848785"/>
              <a:ext cx="424369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k</a:t>
              </a:r>
              <a:r>
                <a:rPr lang="en-US" sz="1100" baseline="-25000" dirty="0">
                  <a:latin typeface="Helvetica"/>
                  <a:cs typeface="Helvetica"/>
                </a:rPr>
                <a:t>f</a:t>
              </a:r>
              <a:r>
                <a:rPr lang="en-US" sz="1100" dirty="0">
                  <a:latin typeface="Helvetica"/>
                  <a:cs typeface="Helvetica"/>
                </a:rPr>
                <a:t>/k</a:t>
              </a:r>
              <a:r>
                <a:rPr lang="en-US" sz="1100" baseline="-25000" dirty="0">
                  <a:latin typeface="Helvetica"/>
                  <a:cs typeface="Helvetica"/>
                </a:rPr>
                <a:t>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62455" y="3699628"/>
              <a:ext cx="77188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6*M</a:t>
              </a:r>
              <a:r>
                <a:rPr lang="en-US" sz="1100" baseline="30000" dirty="0" smtClean="0">
                  <a:latin typeface="Helvetica"/>
                  <a:cs typeface="Helvetica"/>
                </a:rPr>
                <a:t>ss</a:t>
              </a:r>
              <a:r>
                <a:rPr lang="en-US" sz="1100" baseline="-25000" dirty="0" smtClean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79933" y="3858476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390720" y="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produce kinetic threshold in signaling activation (2) </a:t>
            </a:r>
            <a:endParaRPr lang="en-US" sz="2400" b="1" dirty="0"/>
          </a:p>
        </p:txBody>
      </p:sp>
      <p:pic>
        <p:nvPicPr>
          <p:cNvPr id="3" name="Picture 2" descr="hill_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008" y="270628"/>
            <a:ext cx="5299364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70554" y="1436920"/>
            <a:ext cx="3695753" cy="2245275"/>
            <a:chOff x="970554" y="1436920"/>
            <a:chExt cx="3695753" cy="2245275"/>
          </a:xfrm>
        </p:grpSpPr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4213856"/>
                </p:ext>
              </p:extLst>
            </p:nvPr>
          </p:nvGraphicFramePr>
          <p:xfrm>
            <a:off x="1585389" y="1737678"/>
            <a:ext cx="3080918" cy="1657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7" name="Rectangle 26"/>
            <p:cNvSpPr/>
            <p:nvPr/>
          </p:nvSpPr>
          <p:spPr>
            <a:xfrm>
              <a:off x="1515482" y="3138727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95698" y="2102255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95698" y="277402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95698" y="242239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98114" y="1786490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925552" y="2388583"/>
              <a:ext cx="77188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6*M</a:t>
              </a:r>
              <a:r>
                <a:rPr lang="en-US" sz="1100" baseline="30000" dirty="0" smtClean="0">
                  <a:latin typeface="Helvetica"/>
                  <a:cs typeface="Helvetica"/>
                </a:rPr>
                <a:t>ss</a:t>
              </a:r>
              <a:r>
                <a:rPr lang="en-US" sz="1100" baseline="-25000" dirty="0" smtClean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0554" y="1436920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726915" y="2669554"/>
              <a:ext cx="248355" cy="9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004621" y="2634627"/>
              <a:ext cx="0" cy="6257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2078533" y="2861913"/>
              <a:ext cx="792964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Threshold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928410" y="3430077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604057" y="3260375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653615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077433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02021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769151" y="326037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381008" y="3260375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3b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5" r="2549" b="18704"/>
          <a:stretch/>
        </p:blipFill>
        <p:spPr>
          <a:xfrm>
            <a:off x="1406761" y="670230"/>
            <a:ext cx="6256482" cy="5077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720" y="11430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kinetic threshold in MyD88 activation  produce the switch-like behavior in the first peak </a:t>
            </a:r>
            <a:endParaRPr lang="en-US" sz="2400" b="1" dirty="0"/>
          </a:p>
        </p:txBody>
      </p:sp>
      <p:sp>
        <p:nvSpPr>
          <p:cNvPr id="6" name="Right Triangle 5"/>
          <p:cNvSpPr/>
          <p:nvPr/>
        </p:nvSpPr>
        <p:spPr>
          <a:xfrm>
            <a:off x="2143766" y="5747589"/>
            <a:ext cx="1854200" cy="364592"/>
          </a:xfrm>
          <a:prstGeom prst="rtTriangl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64129" y="6050308"/>
            <a:ext cx="6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2</a:t>
            </a:r>
          </a:p>
        </p:txBody>
      </p:sp>
      <p:sp>
        <p:nvSpPr>
          <p:cNvPr id="8" name="Rectangle 7"/>
          <p:cNvSpPr/>
          <p:nvPr/>
        </p:nvSpPr>
        <p:spPr>
          <a:xfrm>
            <a:off x="1848029" y="6082058"/>
            <a:ext cx="81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</a:t>
            </a:r>
            <a:r>
              <a:rPr lang="en-US" dirty="0" smtClean="0"/>
              <a:t>3.2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360" y="5602157"/>
            <a:ext cx="1281680" cy="754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00818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3579019" y="750888"/>
            <a:ext cx="3446462" cy="4533900"/>
            <a:chOff x="3540919" y="623888"/>
            <a:chExt cx="3446462" cy="4533900"/>
          </a:xfrm>
        </p:grpSpPr>
        <p:sp>
          <p:nvSpPr>
            <p:cNvPr id="4" name="Rectangle 30"/>
            <p:cNvSpPr>
              <a:spLocks noChangeArrowheads="1"/>
            </p:cNvSpPr>
            <p:nvPr/>
          </p:nvSpPr>
          <p:spPr bwMode="auto">
            <a:xfrm>
              <a:off x="6072981" y="3295650"/>
              <a:ext cx="914400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3540919" y="1238250"/>
              <a:ext cx="2532062" cy="1600200"/>
            </a:xfrm>
            <a:prstGeom prst="rect">
              <a:avLst/>
            </a:prstGeom>
            <a:solidFill>
              <a:srgbClr val="333399">
                <a:lumMod val="20000"/>
                <a:lumOff val="8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706019" y="3416300"/>
              <a:ext cx="1298575" cy="1368425"/>
            </a:xfrm>
            <a:prstGeom prst="rect">
              <a:avLst/>
            </a:prstGeom>
            <a:solidFill>
              <a:srgbClr val="DADADA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4077494" y="3055938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00FF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245769" y="3189288"/>
              <a:ext cx="2619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IKK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3798094" y="3768725"/>
              <a:ext cx="190500" cy="3381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958431" y="3867150"/>
              <a:ext cx="163513" cy="249238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4058444" y="3479800"/>
              <a:ext cx="592137" cy="233363"/>
            </a:xfrm>
            <a:custGeom>
              <a:avLst/>
              <a:gdLst>
                <a:gd name="T0" fmla="*/ 0 w 289"/>
                <a:gd name="T1" fmla="*/ 2147483647 h 101"/>
                <a:gd name="T2" fmla="*/ 0 w 289"/>
                <a:gd name="T3" fmla="*/ 2147483647 h 101"/>
                <a:gd name="T4" fmla="*/ 2147483647 w 289"/>
                <a:gd name="T5" fmla="*/ 2147483647 h 101"/>
                <a:gd name="T6" fmla="*/ 2147483647 w 289"/>
                <a:gd name="T7" fmla="*/ 2147483647 h 101"/>
                <a:gd name="T8" fmla="*/ 2147483647 w 289"/>
                <a:gd name="T9" fmla="*/ 2147483647 h 101"/>
                <a:gd name="T10" fmla="*/ 2147483647 w 289"/>
                <a:gd name="T11" fmla="*/ 2147483647 h 101"/>
                <a:gd name="T12" fmla="*/ 2147483647 w 289"/>
                <a:gd name="T13" fmla="*/ 2147483647 h 101"/>
                <a:gd name="T14" fmla="*/ 2147483647 w 289"/>
                <a:gd name="T15" fmla="*/ 2147483647 h 101"/>
                <a:gd name="T16" fmla="*/ 2147483647 w 289"/>
                <a:gd name="T17" fmla="*/ 2147483647 h 101"/>
                <a:gd name="T18" fmla="*/ 2147483647 w 289"/>
                <a:gd name="T19" fmla="*/ 2147483647 h 101"/>
                <a:gd name="T20" fmla="*/ 2147483647 w 289"/>
                <a:gd name="T21" fmla="*/ 2147483647 h 101"/>
                <a:gd name="T22" fmla="*/ 2147483647 w 289"/>
                <a:gd name="T23" fmla="*/ 2147483647 h 101"/>
                <a:gd name="T24" fmla="*/ 2147483647 w 289"/>
                <a:gd name="T25" fmla="*/ 2147483647 h 101"/>
                <a:gd name="T26" fmla="*/ 2147483647 w 289"/>
                <a:gd name="T27" fmla="*/ 2147483647 h 101"/>
                <a:gd name="T28" fmla="*/ 2147483647 w 289"/>
                <a:gd name="T29" fmla="*/ 2147483647 h 101"/>
                <a:gd name="T30" fmla="*/ 2147483647 w 289"/>
                <a:gd name="T31" fmla="*/ 2147483647 h 101"/>
                <a:gd name="T32" fmla="*/ 2147483647 w 289"/>
                <a:gd name="T33" fmla="*/ 2147483647 h 101"/>
                <a:gd name="T34" fmla="*/ 2147483647 w 289"/>
                <a:gd name="T35" fmla="*/ 0 h 101"/>
                <a:gd name="T36" fmla="*/ 2147483647 w 289"/>
                <a:gd name="T37" fmla="*/ 2147483647 h 101"/>
                <a:gd name="T38" fmla="*/ 2147483647 w 289"/>
                <a:gd name="T39" fmla="*/ 2147483647 h 101"/>
                <a:gd name="T40" fmla="*/ 2147483647 w 289"/>
                <a:gd name="T41" fmla="*/ 2147483647 h 101"/>
                <a:gd name="T42" fmla="*/ 2147483647 w 289"/>
                <a:gd name="T43" fmla="*/ 2147483647 h 101"/>
                <a:gd name="T44" fmla="*/ 2147483647 w 289"/>
                <a:gd name="T45" fmla="*/ 2147483647 h 101"/>
                <a:gd name="T46" fmla="*/ 2147483647 w 289"/>
                <a:gd name="T47" fmla="*/ 2147483647 h 101"/>
                <a:gd name="T48" fmla="*/ 2147483647 w 289"/>
                <a:gd name="T49" fmla="*/ 2147483647 h 101"/>
                <a:gd name="T50" fmla="*/ 2147483647 w 289"/>
                <a:gd name="T51" fmla="*/ 2147483647 h 101"/>
                <a:gd name="T52" fmla="*/ 2147483647 w 289"/>
                <a:gd name="T53" fmla="*/ 2147483647 h 101"/>
                <a:gd name="T54" fmla="*/ 2147483647 w 289"/>
                <a:gd name="T55" fmla="*/ 2147483647 h 101"/>
                <a:gd name="T56" fmla="*/ 2147483647 w 289"/>
                <a:gd name="T57" fmla="*/ 2147483647 h 101"/>
                <a:gd name="T58" fmla="*/ 2147483647 w 289"/>
                <a:gd name="T59" fmla="*/ 2147483647 h 101"/>
                <a:gd name="T60" fmla="*/ 2147483647 w 289"/>
                <a:gd name="T61" fmla="*/ 2147483647 h 101"/>
                <a:gd name="T62" fmla="*/ 2147483647 w 289"/>
                <a:gd name="T63" fmla="*/ 2147483647 h 101"/>
                <a:gd name="T64" fmla="*/ 2147483647 w 289"/>
                <a:gd name="T65" fmla="*/ 2147483647 h 101"/>
                <a:gd name="T66" fmla="*/ 2147483647 w 289"/>
                <a:gd name="T67" fmla="*/ 2147483647 h 101"/>
                <a:gd name="T68" fmla="*/ 2147483647 w 289"/>
                <a:gd name="T69" fmla="*/ 2147483647 h 101"/>
                <a:gd name="T70" fmla="*/ 2147483647 w 289"/>
                <a:gd name="T71" fmla="*/ 2147483647 h 101"/>
                <a:gd name="T72" fmla="*/ 2147483647 w 289"/>
                <a:gd name="T73" fmla="*/ 2147483647 h 101"/>
                <a:gd name="T74" fmla="*/ 2147483647 w 289"/>
                <a:gd name="T75" fmla="*/ 2147483647 h 101"/>
                <a:gd name="T76" fmla="*/ 2147483647 w 289"/>
                <a:gd name="T77" fmla="*/ 2147483647 h 101"/>
                <a:gd name="T78" fmla="*/ 2147483647 w 289"/>
                <a:gd name="T79" fmla="*/ 2147483647 h 101"/>
                <a:gd name="T80" fmla="*/ 2147483647 w 289"/>
                <a:gd name="T81" fmla="*/ 2147483647 h 101"/>
                <a:gd name="T82" fmla="*/ 2147483647 w 289"/>
                <a:gd name="T83" fmla="*/ 2147483647 h 101"/>
                <a:gd name="T84" fmla="*/ 2147483647 w 289"/>
                <a:gd name="T85" fmla="*/ 2147483647 h 101"/>
                <a:gd name="T86" fmla="*/ 2147483647 w 289"/>
                <a:gd name="T87" fmla="*/ 2147483647 h 101"/>
                <a:gd name="T88" fmla="*/ 2147483647 w 289"/>
                <a:gd name="T89" fmla="*/ 2147483647 h 101"/>
                <a:gd name="T90" fmla="*/ 2147483647 w 289"/>
                <a:gd name="T91" fmla="*/ 2147483647 h 101"/>
                <a:gd name="T92" fmla="*/ 2147483647 w 289"/>
                <a:gd name="T93" fmla="*/ 2147483647 h 101"/>
                <a:gd name="T94" fmla="*/ 2147483647 w 289"/>
                <a:gd name="T95" fmla="*/ 2147483647 h 101"/>
                <a:gd name="T96" fmla="*/ 2147483647 w 289"/>
                <a:gd name="T97" fmla="*/ 2147483647 h 101"/>
                <a:gd name="T98" fmla="*/ 2147483647 w 289"/>
                <a:gd name="T99" fmla="*/ 2147483647 h 101"/>
                <a:gd name="T100" fmla="*/ 2147483647 w 289"/>
                <a:gd name="T101" fmla="*/ 2147483647 h 101"/>
                <a:gd name="T102" fmla="*/ 2147483647 w 289"/>
                <a:gd name="T103" fmla="*/ 2147483647 h 101"/>
                <a:gd name="T104" fmla="*/ 2147483647 w 289"/>
                <a:gd name="T105" fmla="*/ 2147483647 h 101"/>
                <a:gd name="T106" fmla="*/ 2147483647 w 289"/>
                <a:gd name="T107" fmla="*/ 2147483647 h 101"/>
                <a:gd name="T108" fmla="*/ 2147483647 w 289"/>
                <a:gd name="T109" fmla="*/ 2147483647 h 101"/>
                <a:gd name="T110" fmla="*/ 0 w 289"/>
                <a:gd name="T111" fmla="*/ 2147483647 h 10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9"/>
                <a:gd name="T169" fmla="*/ 0 h 101"/>
                <a:gd name="T170" fmla="*/ 289 w 289"/>
                <a:gd name="T171" fmla="*/ 101 h 101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9" h="101">
                  <a:moveTo>
                    <a:pt x="0" y="101"/>
                  </a:moveTo>
                  <a:lnTo>
                    <a:pt x="0" y="91"/>
                  </a:lnTo>
                  <a:lnTo>
                    <a:pt x="2" y="81"/>
                  </a:lnTo>
                  <a:lnTo>
                    <a:pt x="5" y="72"/>
                  </a:lnTo>
                  <a:lnTo>
                    <a:pt x="8" y="62"/>
                  </a:lnTo>
                  <a:lnTo>
                    <a:pt x="13" y="54"/>
                  </a:lnTo>
                  <a:lnTo>
                    <a:pt x="18" y="45"/>
                  </a:lnTo>
                  <a:lnTo>
                    <a:pt x="25" y="38"/>
                  </a:lnTo>
                  <a:lnTo>
                    <a:pt x="32" y="31"/>
                  </a:lnTo>
                  <a:lnTo>
                    <a:pt x="40" y="24"/>
                  </a:lnTo>
                  <a:lnTo>
                    <a:pt x="49" y="18"/>
                  </a:lnTo>
                  <a:lnTo>
                    <a:pt x="59" y="13"/>
                  </a:lnTo>
                  <a:lnTo>
                    <a:pt x="69" y="9"/>
                  </a:lnTo>
                  <a:lnTo>
                    <a:pt x="79" y="6"/>
                  </a:lnTo>
                  <a:lnTo>
                    <a:pt x="90" y="3"/>
                  </a:lnTo>
                  <a:lnTo>
                    <a:pt x="101" y="2"/>
                  </a:lnTo>
                  <a:lnTo>
                    <a:pt x="113" y="1"/>
                  </a:lnTo>
                  <a:lnTo>
                    <a:pt x="151" y="0"/>
                  </a:lnTo>
                  <a:lnTo>
                    <a:pt x="169" y="2"/>
                  </a:lnTo>
                  <a:lnTo>
                    <a:pt x="186" y="5"/>
                  </a:lnTo>
                  <a:lnTo>
                    <a:pt x="202" y="10"/>
                  </a:lnTo>
                  <a:lnTo>
                    <a:pt x="217" y="18"/>
                  </a:lnTo>
                  <a:lnTo>
                    <a:pt x="231" y="27"/>
                  </a:lnTo>
                  <a:lnTo>
                    <a:pt x="242" y="38"/>
                  </a:lnTo>
                  <a:lnTo>
                    <a:pt x="252" y="50"/>
                  </a:lnTo>
                  <a:lnTo>
                    <a:pt x="256" y="57"/>
                  </a:lnTo>
                  <a:lnTo>
                    <a:pt x="259" y="65"/>
                  </a:lnTo>
                  <a:lnTo>
                    <a:pt x="289" y="65"/>
                  </a:lnTo>
                  <a:lnTo>
                    <a:pt x="247" y="98"/>
                  </a:lnTo>
                  <a:lnTo>
                    <a:pt x="192" y="65"/>
                  </a:lnTo>
                  <a:lnTo>
                    <a:pt x="221" y="65"/>
                  </a:lnTo>
                  <a:lnTo>
                    <a:pt x="215" y="53"/>
                  </a:lnTo>
                  <a:lnTo>
                    <a:pt x="207" y="42"/>
                  </a:lnTo>
                  <a:lnTo>
                    <a:pt x="198" y="32"/>
                  </a:lnTo>
                  <a:lnTo>
                    <a:pt x="187" y="23"/>
                  </a:lnTo>
                  <a:lnTo>
                    <a:pt x="174" y="15"/>
                  </a:lnTo>
                  <a:lnTo>
                    <a:pt x="161" y="9"/>
                  </a:lnTo>
                  <a:lnTo>
                    <a:pt x="147" y="5"/>
                  </a:lnTo>
                  <a:lnTo>
                    <a:pt x="132" y="2"/>
                  </a:lnTo>
                  <a:lnTo>
                    <a:pt x="122" y="3"/>
                  </a:lnTo>
                  <a:lnTo>
                    <a:pt x="112" y="7"/>
                  </a:lnTo>
                  <a:lnTo>
                    <a:pt x="103" y="10"/>
                  </a:lnTo>
                  <a:lnTo>
                    <a:pt x="94" y="14"/>
                  </a:lnTo>
                  <a:lnTo>
                    <a:pt x="78" y="24"/>
                  </a:lnTo>
                  <a:lnTo>
                    <a:pt x="71" y="30"/>
                  </a:lnTo>
                  <a:lnTo>
                    <a:pt x="64" y="36"/>
                  </a:lnTo>
                  <a:lnTo>
                    <a:pt x="59" y="43"/>
                  </a:lnTo>
                  <a:lnTo>
                    <a:pt x="53" y="50"/>
                  </a:lnTo>
                  <a:lnTo>
                    <a:pt x="49" y="58"/>
                  </a:lnTo>
                  <a:lnTo>
                    <a:pt x="45" y="66"/>
                  </a:lnTo>
                  <a:lnTo>
                    <a:pt x="42" y="74"/>
                  </a:lnTo>
                  <a:lnTo>
                    <a:pt x="40" y="83"/>
                  </a:lnTo>
                  <a:lnTo>
                    <a:pt x="38" y="92"/>
                  </a:lnTo>
                  <a:lnTo>
                    <a:pt x="38" y="10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B2B2B2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353719" y="3476625"/>
              <a:ext cx="38100" cy="12700"/>
            </a:xfrm>
            <a:custGeom>
              <a:avLst/>
              <a:gdLst>
                <a:gd name="T0" fmla="*/ 0 w 19"/>
                <a:gd name="T1" fmla="*/ 0 h 6"/>
                <a:gd name="T2" fmla="*/ 0 w 19"/>
                <a:gd name="T3" fmla="*/ 2147483647 h 6"/>
                <a:gd name="T4" fmla="*/ 2147483647 w 19"/>
                <a:gd name="T5" fmla="*/ 2147483647 h 6"/>
                <a:gd name="T6" fmla="*/ 2147483647 w 19"/>
                <a:gd name="T7" fmla="*/ 2147483647 h 6"/>
                <a:gd name="T8" fmla="*/ 2147483647 w 19"/>
                <a:gd name="T9" fmla="*/ 2147483647 h 6"/>
                <a:gd name="T10" fmla="*/ 2147483647 w 19"/>
                <a:gd name="T11" fmla="*/ 0 h 6"/>
                <a:gd name="T12" fmla="*/ 0 w 1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"/>
                <a:gd name="T23" fmla="*/ 19 w 1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">
                  <a:moveTo>
                    <a:pt x="0" y="0"/>
                  </a:moveTo>
                  <a:lnTo>
                    <a:pt x="0" y="5"/>
                  </a:lnTo>
                  <a:lnTo>
                    <a:pt x="9" y="5"/>
                  </a:lnTo>
                  <a:lnTo>
                    <a:pt x="19" y="6"/>
                  </a:lnTo>
                  <a:lnTo>
                    <a:pt x="19" y="1"/>
                  </a:lnTo>
                  <a:lnTo>
                    <a:pt x="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685506" y="3732213"/>
              <a:ext cx="98425" cy="84137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791869" y="3733800"/>
              <a:ext cx="127000" cy="127000"/>
            </a:xfrm>
            <a:custGeom>
              <a:avLst/>
              <a:gdLst>
                <a:gd name="T0" fmla="*/ 2147483647 w 62"/>
                <a:gd name="T1" fmla="*/ 0 h 55"/>
                <a:gd name="T2" fmla="*/ 0 w 62"/>
                <a:gd name="T3" fmla="*/ 2147483647 h 55"/>
                <a:gd name="T4" fmla="*/ 0 w 62"/>
                <a:gd name="T5" fmla="*/ 2147483647 h 55"/>
                <a:gd name="T6" fmla="*/ 2147483647 w 62"/>
                <a:gd name="T7" fmla="*/ 2147483647 h 55"/>
                <a:gd name="T8" fmla="*/ 2147483647 w 62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55"/>
                <a:gd name="T17" fmla="*/ 62 w 62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55">
                  <a:moveTo>
                    <a:pt x="46" y="0"/>
                  </a:moveTo>
                  <a:lnTo>
                    <a:pt x="0" y="55"/>
                  </a:lnTo>
                  <a:lnTo>
                    <a:pt x="62" y="1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3774281" y="3722688"/>
              <a:ext cx="361950" cy="185737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472781" y="3763963"/>
              <a:ext cx="184150" cy="33337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614069" y="3860800"/>
              <a:ext cx="157162" cy="246063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071144" y="4549775"/>
              <a:ext cx="373062" cy="604838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4380706" y="4662488"/>
              <a:ext cx="363538" cy="492125"/>
            </a:xfrm>
            <a:prstGeom prst="ellipse">
              <a:avLst/>
            </a:prstGeom>
            <a:solidFill>
              <a:srgbClr val="FF9966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4171156" y="4816475"/>
              <a:ext cx="4476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NF-</a:t>
              </a:r>
              <a:r>
                <a:rPr lang="en-US" sz="1200" b="1" smtClean="0">
                  <a:solidFill>
                    <a:srgbClr val="000000"/>
                  </a:solidFill>
                  <a:latin typeface="Symbol" charset="0"/>
                  <a:ea typeface="ＭＳ Ｐゴシック" charset="0"/>
                  <a:cs typeface="Arial" charset="0"/>
                  <a:sym typeface="Symbol" charset="0"/>
                </a:rPr>
                <a:t>k</a:t>
              </a:r>
              <a:r>
                <a:rPr lang="en-US" sz="12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B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458494" y="4179888"/>
              <a:ext cx="100012" cy="215900"/>
            </a:xfrm>
            <a:custGeom>
              <a:avLst/>
              <a:gdLst>
                <a:gd name="T0" fmla="*/ 2147483647 w 49"/>
                <a:gd name="T1" fmla="*/ 2147483647 h 94"/>
                <a:gd name="T2" fmla="*/ 2147483647 w 49"/>
                <a:gd name="T3" fmla="*/ 0 h 94"/>
                <a:gd name="T4" fmla="*/ 0 w 49"/>
                <a:gd name="T5" fmla="*/ 2147483647 h 94"/>
                <a:gd name="T6" fmla="*/ 2147483647 w 49"/>
                <a:gd name="T7" fmla="*/ 2147483647 h 94"/>
                <a:gd name="T8" fmla="*/ 2147483647 w 49"/>
                <a:gd name="T9" fmla="*/ 2147483647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94"/>
                <a:gd name="T17" fmla="*/ 49 w 49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94">
                  <a:moveTo>
                    <a:pt x="49" y="5"/>
                  </a:moveTo>
                  <a:lnTo>
                    <a:pt x="35" y="0"/>
                  </a:lnTo>
                  <a:lnTo>
                    <a:pt x="0" y="88"/>
                  </a:lnTo>
                  <a:lnTo>
                    <a:pt x="14" y="94"/>
                  </a:lnTo>
                  <a:lnTo>
                    <a:pt x="49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409281" y="4357688"/>
              <a:ext cx="128588" cy="174625"/>
            </a:xfrm>
            <a:custGeom>
              <a:avLst/>
              <a:gdLst>
                <a:gd name="T0" fmla="*/ 0 w 63"/>
                <a:gd name="T1" fmla="*/ 0 h 76"/>
                <a:gd name="T2" fmla="*/ 2147483647 w 63"/>
                <a:gd name="T3" fmla="*/ 2147483647 h 76"/>
                <a:gd name="T4" fmla="*/ 2147483647 w 63"/>
                <a:gd name="T5" fmla="*/ 2147483647 h 76"/>
                <a:gd name="T6" fmla="*/ 0 w 63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6"/>
                <a:gd name="T14" fmla="*/ 63 w 63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6">
                  <a:moveTo>
                    <a:pt x="0" y="0"/>
                  </a:moveTo>
                  <a:lnTo>
                    <a:pt x="7" y="76"/>
                  </a:lnTo>
                  <a:lnTo>
                    <a:pt x="6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167981" y="4224338"/>
              <a:ext cx="144463" cy="244475"/>
            </a:xfrm>
            <a:custGeom>
              <a:avLst/>
              <a:gdLst>
                <a:gd name="T0" fmla="*/ 2147483647 w 70"/>
                <a:gd name="T1" fmla="*/ 2147483647 h 106"/>
                <a:gd name="T2" fmla="*/ 2147483647 w 70"/>
                <a:gd name="T3" fmla="*/ 2147483647 h 106"/>
                <a:gd name="T4" fmla="*/ 2147483647 w 70"/>
                <a:gd name="T5" fmla="*/ 0 h 106"/>
                <a:gd name="T6" fmla="*/ 0 w 70"/>
                <a:gd name="T7" fmla="*/ 2147483647 h 106"/>
                <a:gd name="T8" fmla="*/ 2147483647 w 70"/>
                <a:gd name="T9" fmla="*/ 2147483647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106"/>
                <a:gd name="T17" fmla="*/ 70 w 70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106">
                  <a:moveTo>
                    <a:pt x="61" y="106"/>
                  </a:moveTo>
                  <a:lnTo>
                    <a:pt x="70" y="101"/>
                  </a:lnTo>
                  <a:lnTo>
                    <a:pt x="9" y="0"/>
                  </a:lnTo>
                  <a:lnTo>
                    <a:pt x="0" y="6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117181" y="4117975"/>
              <a:ext cx="112713" cy="147638"/>
            </a:xfrm>
            <a:custGeom>
              <a:avLst/>
              <a:gdLst>
                <a:gd name="T0" fmla="*/ 2147483647 w 55"/>
                <a:gd name="T1" fmla="*/ 2147483647 h 64"/>
                <a:gd name="T2" fmla="*/ 0 w 55"/>
                <a:gd name="T3" fmla="*/ 0 h 64"/>
                <a:gd name="T4" fmla="*/ 2147483647 w 55"/>
                <a:gd name="T5" fmla="*/ 2147483647 h 64"/>
                <a:gd name="T6" fmla="*/ 2147483647 w 55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64"/>
                <a:gd name="T14" fmla="*/ 55 w 55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64">
                  <a:moveTo>
                    <a:pt x="55" y="34"/>
                  </a:moveTo>
                  <a:lnTo>
                    <a:pt x="0" y="0"/>
                  </a:lnTo>
                  <a:lnTo>
                    <a:pt x="5" y="64"/>
                  </a:lnTo>
                  <a:lnTo>
                    <a:pt x="55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3966369" y="4340225"/>
              <a:ext cx="130175" cy="185738"/>
            </a:xfrm>
            <a:custGeom>
              <a:avLst/>
              <a:gdLst>
                <a:gd name="T0" fmla="*/ 2147483647 w 64"/>
                <a:gd name="T1" fmla="*/ 2147483647 h 81"/>
                <a:gd name="T2" fmla="*/ 2147483647 w 64"/>
                <a:gd name="T3" fmla="*/ 2147483647 h 81"/>
                <a:gd name="T4" fmla="*/ 2147483647 w 64"/>
                <a:gd name="T5" fmla="*/ 0 h 81"/>
                <a:gd name="T6" fmla="*/ 0 w 64"/>
                <a:gd name="T7" fmla="*/ 2147483647 h 81"/>
                <a:gd name="T8" fmla="*/ 2147483647 w 64"/>
                <a:gd name="T9" fmla="*/ 2147483647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81"/>
                <a:gd name="T17" fmla="*/ 64 w 64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81">
                  <a:moveTo>
                    <a:pt x="56" y="81"/>
                  </a:moveTo>
                  <a:lnTo>
                    <a:pt x="64" y="74"/>
                  </a:lnTo>
                  <a:lnTo>
                    <a:pt x="9" y="0"/>
                  </a:lnTo>
                  <a:lnTo>
                    <a:pt x="0" y="6"/>
                  </a:lnTo>
                  <a:lnTo>
                    <a:pt x="56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039394" y="4475163"/>
              <a:ext cx="120650" cy="147637"/>
            </a:xfrm>
            <a:custGeom>
              <a:avLst/>
              <a:gdLst>
                <a:gd name="T0" fmla="*/ 0 w 59"/>
                <a:gd name="T1" fmla="*/ 2147483647 h 64"/>
                <a:gd name="T2" fmla="*/ 2147483647 w 59"/>
                <a:gd name="T3" fmla="*/ 2147483647 h 64"/>
                <a:gd name="T4" fmla="*/ 2147483647 w 59"/>
                <a:gd name="T5" fmla="*/ 0 h 64"/>
                <a:gd name="T6" fmla="*/ 0 w 59"/>
                <a:gd name="T7" fmla="*/ 2147483647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64"/>
                <a:gd name="T14" fmla="*/ 59 w 59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64">
                  <a:moveTo>
                    <a:pt x="0" y="35"/>
                  </a:moveTo>
                  <a:lnTo>
                    <a:pt x="59" y="64"/>
                  </a:lnTo>
                  <a:lnTo>
                    <a:pt x="47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793331" y="4179888"/>
              <a:ext cx="273050" cy="188912"/>
            </a:xfrm>
            <a:prstGeom prst="ellipse">
              <a:avLst/>
            </a:pr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 rot="19742174">
              <a:off x="4769644" y="3605213"/>
              <a:ext cx="96837" cy="127000"/>
            </a:xfrm>
            <a:custGeom>
              <a:avLst/>
              <a:gdLst>
                <a:gd name="T0" fmla="*/ 0 w 48"/>
                <a:gd name="T1" fmla="*/ 0 h 37"/>
                <a:gd name="T2" fmla="*/ 2147483647 w 48"/>
                <a:gd name="T3" fmla="*/ 2147483647 h 37"/>
                <a:gd name="T4" fmla="*/ 2147483647 w 48"/>
                <a:gd name="T5" fmla="*/ 2147483647 h 37"/>
                <a:gd name="T6" fmla="*/ 2147483647 w 48"/>
                <a:gd name="T7" fmla="*/ 0 h 37"/>
                <a:gd name="T8" fmla="*/ 0 w 48"/>
                <a:gd name="T9" fmla="*/ 0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37"/>
                <a:gd name="T17" fmla="*/ 48 w 48"/>
                <a:gd name="T18" fmla="*/ 37 h 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37">
                  <a:moveTo>
                    <a:pt x="0" y="0"/>
                  </a:moveTo>
                  <a:lnTo>
                    <a:pt x="12" y="37"/>
                  </a:lnTo>
                  <a:lnTo>
                    <a:pt x="36" y="37"/>
                  </a:ln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6287294" y="4664075"/>
              <a:ext cx="492125" cy="493713"/>
            </a:xfrm>
            <a:prstGeom prst="ellipse">
              <a:avLst/>
            </a:pr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6273006" y="4779963"/>
              <a:ext cx="51435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IRF3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477544" y="1316038"/>
              <a:ext cx="414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00" b="1" smtClean="0">
                  <a:solidFill>
                    <a:srgbClr val="000000"/>
                  </a:solidFill>
                  <a:latin typeface="Helvetica" charset="0"/>
                  <a:ea typeface="ＭＳ Ｐゴシック" charset="0"/>
                  <a:cs typeface="Arial" charset="0"/>
                </a:rPr>
                <a:t>TLR4</a:t>
              </a: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604544" y="1069975"/>
              <a:ext cx="222250" cy="147638"/>
            </a:xfrm>
            <a:custGeom>
              <a:avLst/>
              <a:gdLst>
                <a:gd name="T0" fmla="*/ 0 w 108"/>
                <a:gd name="T1" fmla="*/ 2147483647 h 64"/>
                <a:gd name="T2" fmla="*/ 2147483647 w 108"/>
                <a:gd name="T3" fmla="*/ 2147483647 h 64"/>
                <a:gd name="T4" fmla="*/ 2147483647 w 108"/>
                <a:gd name="T5" fmla="*/ 0 h 64"/>
                <a:gd name="T6" fmla="*/ 2147483647 w 108"/>
                <a:gd name="T7" fmla="*/ 0 h 64"/>
                <a:gd name="T8" fmla="*/ 2147483647 w 108"/>
                <a:gd name="T9" fmla="*/ 2147483647 h 64"/>
                <a:gd name="T10" fmla="*/ 2147483647 w 108"/>
                <a:gd name="T11" fmla="*/ 2147483647 h 64"/>
                <a:gd name="T12" fmla="*/ 2147483647 w 108"/>
                <a:gd name="T13" fmla="*/ 2147483647 h 64"/>
                <a:gd name="T14" fmla="*/ 0 w 108"/>
                <a:gd name="T15" fmla="*/ 2147483647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8"/>
                <a:gd name="T25" fmla="*/ 0 h 64"/>
                <a:gd name="T26" fmla="*/ 108 w 108"/>
                <a:gd name="T27" fmla="*/ 64 h 6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8" h="64">
                  <a:moveTo>
                    <a:pt x="0" y="36"/>
                  </a:moveTo>
                  <a:lnTo>
                    <a:pt x="17" y="36"/>
                  </a:lnTo>
                  <a:lnTo>
                    <a:pt x="17" y="0"/>
                  </a:lnTo>
                  <a:lnTo>
                    <a:pt x="91" y="0"/>
                  </a:lnTo>
                  <a:lnTo>
                    <a:pt x="91" y="36"/>
                  </a:lnTo>
                  <a:lnTo>
                    <a:pt x="108" y="36"/>
                  </a:lnTo>
                  <a:lnTo>
                    <a:pt x="54" y="64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4021931" y="2181225"/>
              <a:ext cx="687388" cy="331788"/>
            </a:xfrm>
            <a:prstGeom prst="ellipse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MyD88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5280819" y="2211388"/>
              <a:ext cx="688975" cy="331787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TRIF</a:t>
              </a: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5799931" y="2554288"/>
              <a:ext cx="577850" cy="4365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4374356" y="2513013"/>
              <a:ext cx="4763" cy="520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4299744" y="623888"/>
              <a:ext cx="78263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LPS</a:t>
              </a: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626769" y="2533650"/>
              <a:ext cx="690562" cy="5191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 flipH="1">
              <a:off x="4388644" y="1560513"/>
              <a:ext cx="295275" cy="5413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4777581" y="1543050"/>
              <a:ext cx="754063" cy="5762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3" name="Freeform 104"/>
            <p:cNvSpPr>
              <a:spLocks/>
            </p:cNvSpPr>
            <p:nvPr/>
          </p:nvSpPr>
          <p:spPr bwMode="auto">
            <a:xfrm>
              <a:off x="6217444" y="3055938"/>
              <a:ext cx="588962" cy="454025"/>
            </a:xfrm>
            <a:custGeom>
              <a:avLst/>
              <a:gdLst>
                <a:gd name="T0" fmla="*/ 2147483647 w 288"/>
                <a:gd name="T1" fmla="*/ 2147483647 h 197"/>
                <a:gd name="T2" fmla="*/ 2147483647 w 288"/>
                <a:gd name="T3" fmla="*/ 2147483647 h 197"/>
                <a:gd name="T4" fmla="*/ 2147483647 w 288"/>
                <a:gd name="T5" fmla="*/ 2147483647 h 197"/>
                <a:gd name="T6" fmla="*/ 2147483647 w 288"/>
                <a:gd name="T7" fmla="*/ 2147483647 h 197"/>
                <a:gd name="T8" fmla="*/ 2147483647 w 288"/>
                <a:gd name="T9" fmla="*/ 2147483647 h 197"/>
                <a:gd name="T10" fmla="*/ 2147483647 w 288"/>
                <a:gd name="T11" fmla="*/ 2147483647 h 197"/>
                <a:gd name="T12" fmla="*/ 2147483647 w 288"/>
                <a:gd name="T13" fmla="*/ 2147483647 h 197"/>
                <a:gd name="T14" fmla="*/ 2147483647 w 288"/>
                <a:gd name="T15" fmla="*/ 2147483647 h 197"/>
                <a:gd name="T16" fmla="*/ 2147483647 w 288"/>
                <a:gd name="T17" fmla="*/ 2147483647 h 197"/>
                <a:gd name="T18" fmla="*/ 2147483647 w 288"/>
                <a:gd name="T19" fmla="*/ 2147483647 h 197"/>
                <a:gd name="T20" fmla="*/ 2147483647 w 288"/>
                <a:gd name="T21" fmla="*/ 2147483647 h 197"/>
                <a:gd name="T22" fmla="*/ 2147483647 w 288"/>
                <a:gd name="T23" fmla="*/ 2147483647 h 197"/>
                <a:gd name="T24" fmla="*/ 2147483647 w 288"/>
                <a:gd name="T25" fmla="*/ 2147483647 h 197"/>
                <a:gd name="T26" fmla="*/ 2147483647 w 288"/>
                <a:gd name="T27" fmla="*/ 2147483647 h 197"/>
                <a:gd name="T28" fmla="*/ 2147483647 w 288"/>
                <a:gd name="T29" fmla="*/ 2147483647 h 197"/>
                <a:gd name="T30" fmla="*/ 2147483647 w 288"/>
                <a:gd name="T31" fmla="*/ 2147483647 h 197"/>
                <a:gd name="T32" fmla="*/ 2147483647 w 288"/>
                <a:gd name="T33" fmla="*/ 2147483647 h 197"/>
                <a:gd name="T34" fmla="*/ 2147483647 w 288"/>
                <a:gd name="T35" fmla="*/ 2147483647 h 197"/>
                <a:gd name="T36" fmla="*/ 2147483647 w 288"/>
                <a:gd name="T37" fmla="*/ 2147483647 h 197"/>
                <a:gd name="T38" fmla="*/ 2147483647 w 288"/>
                <a:gd name="T39" fmla="*/ 2147483647 h 197"/>
                <a:gd name="T40" fmla="*/ 2147483647 w 288"/>
                <a:gd name="T41" fmla="*/ 2147483647 h 197"/>
                <a:gd name="T42" fmla="*/ 2147483647 w 288"/>
                <a:gd name="T43" fmla="*/ 2147483647 h 197"/>
                <a:gd name="T44" fmla="*/ 2147483647 w 288"/>
                <a:gd name="T45" fmla="*/ 2147483647 h 197"/>
                <a:gd name="T46" fmla="*/ 2147483647 w 288"/>
                <a:gd name="T47" fmla="*/ 2147483647 h 197"/>
                <a:gd name="T48" fmla="*/ 2147483647 w 288"/>
                <a:gd name="T49" fmla="*/ 2147483647 h 197"/>
                <a:gd name="T50" fmla="*/ 2147483647 w 288"/>
                <a:gd name="T51" fmla="*/ 2147483647 h 197"/>
                <a:gd name="T52" fmla="*/ 2147483647 w 288"/>
                <a:gd name="T53" fmla="*/ 2147483647 h 197"/>
                <a:gd name="T54" fmla="*/ 2147483647 w 288"/>
                <a:gd name="T55" fmla="*/ 2147483647 h 197"/>
                <a:gd name="T56" fmla="*/ 2147483647 w 288"/>
                <a:gd name="T57" fmla="*/ 2147483647 h 197"/>
                <a:gd name="T58" fmla="*/ 2147483647 w 288"/>
                <a:gd name="T59" fmla="*/ 2147483647 h 197"/>
                <a:gd name="T60" fmla="*/ 2147483647 w 288"/>
                <a:gd name="T61" fmla="*/ 2147483647 h 197"/>
                <a:gd name="T62" fmla="*/ 2147483647 w 288"/>
                <a:gd name="T63" fmla="*/ 2147483647 h 19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88"/>
                <a:gd name="T97" fmla="*/ 0 h 197"/>
                <a:gd name="T98" fmla="*/ 288 w 288"/>
                <a:gd name="T99" fmla="*/ 197 h 19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88" h="197">
                  <a:moveTo>
                    <a:pt x="288" y="98"/>
                  </a:moveTo>
                  <a:lnTo>
                    <a:pt x="267" y="90"/>
                  </a:lnTo>
                  <a:lnTo>
                    <a:pt x="285" y="79"/>
                  </a:lnTo>
                  <a:lnTo>
                    <a:pt x="263" y="74"/>
                  </a:lnTo>
                  <a:lnTo>
                    <a:pt x="276" y="61"/>
                  </a:lnTo>
                  <a:lnTo>
                    <a:pt x="253" y="59"/>
                  </a:lnTo>
                  <a:lnTo>
                    <a:pt x="263" y="44"/>
                  </a:lnTo>
                  <a:lnTo>
                    <a:pt x="239" y="44"/>
                  </a:lnTo>
                  <a:lnTo>
                    <a:pt x="246" y="29"/>
                  </a:lnTo>
                  <a:lnTo>
                    <a:pt x="223" y="33"/>
                  </a:lnTo>
                  <a:lnTo>
                    <a:pt x="224" y="17"/>
                  </a:lnTo>
                  <a:lnTo>
                    <a:pt x="202" y="24"/>
                  </a:lnTo>
                  <a:lnTo>
                    <a:pt x="199" y="7"/>
                  </a:lnTo>
                  <a:lnTo>
                    <a:pt x="179" y="17"/>
                  </a:lnTo>
                  <a:lnTo>
                    <a:pt x="172" y="2"/>
                  </a:lnTo>
                  <a:lnTo>
                    <a:pt x="156" y="14"/>
                  </a:lnTo>
                  <a:lnTo>
                    <a:pt x="144" y="0"/>
                  </a:lnTo>
                  <a:lnTo>
                    <a:pt x="132" y="14"/>
                  </a:lnTo>
                  <a:lnTo>
                    <a:pt x="116" y="2"/>
                  </a:lnTo>
                  <a:lnTo>
                    <a:pt x="107" y="17"/>
                  </a:lnTo>
                  <a:lnTo>
                    <a:pt x="89" y="7"/>
                  </a:lnTo>
                  <a:lnTo>
                    <a:pt x="86" y="24"/>
                  </a:lnTo>
                  <a:lnTo>
                    <a:pt x="64" y="17"/>
                  </a:lnTo>
                  <a:lnTo>
                    <a:pt x="65" y="33"/>
                  </a:lnTo>
                  <a:lnTo>
                    <a:pt x="42" y="29"/>
                  </a:lnTo>
                  <a:lnTo>
                    <a:pt x="48" y="44"/>
                  </a:lnTo>
                  <a:lnTo>
                    <a:pt x="24" y="44"/>
                  </a:lnTo>
                  <a:lnTo>
                    <a:pt x="34" y="59"/>
                  </a:lnTo>
                  <a:lnTo>
                    <a:pt x="11" y="61"/>
                  </a:lnTo>
                  <a:lnTo>
                    <a:pt x="25" y="74"/>
                  </a:lnTo>
                  <a:lnTo>
                    <a:pt x="2" y="79"/>
                  </a:lnTo>
                  <a:lnTo>
                    <a:pt x="20" y="90"/>
                  </a:lnTo>
                  <a:lnTo>
                    <a:pt x="0" y="98"/>
                  </a:lnTo>
                  <a:lnTo>
                    <a:pt x="20" y="107"/>
                  </a:lnTo>
                  <a:lnTo>
                    <a:pt x="2" y="117"/>
                  </a:lnTo>
                  <a:lnTo>
                    <a:pt x="25" y="123"/>
                  </a:lnTo>
                  <a:lnTo>
                    <a:pt x="11" y="136"/>
                  </a:lnTo>
                  <a:lnTo>
                    <a:pt x="34" y="138"/>
                  </a:lnTo>
                  <a:lnTo>
                    <a:pt x="24" y="153"/>
                  </a:lnTo>
                  <a:lnTo>
                    <a:pt x="48" y="153"/>
                  </a:lnTo>
                  <a:lnTo>
                    <a:pt x="42" y="168"/>
                  </a:lnTo>
                  <a:lnTo>
                    <a:pt x="65" y="164"/>
                  </a:lnTo>
                  <a:lnTo>
                    <a:pt x="64" y="180"/>
                  </a:lnTo>
                  <a:lnTo>
                    <a:pt x="86" y="173"/>
                  </a:lnTo>
                  <a:lnTo>
                    <a:pt x="89" y="189"/>
                  </a:lnTo>
                  <a:lnTo>
                    <a:pt x="107" y="179"/>
                  </a:lnTo>
                  <a:lnTo>
                    <a:pt x="116" y="195"/>
                  </a:lnTo>
                  <a:lnTo>
                    <a:pt x="132" y="183"/>
                  </a:lnTo>
                  <a:lnTo>
                    <a:pt x="144" y="197"/>
                  </a:lnTo>
                  <a:lnTo>
                    <a:pt x="156" y="183"/>
                  </a:lnTo>
                  <a:lnTo>
                    <a:pt x="172" y="195"/>
                  </a:lnTo>
                  <a:lnTo>
                    <a:pt x="179" y="179"/>
                  </a:lnTo>
                  <a:lnTo>
                    <a:pt x="199" y="189"/>
                  </a:lnTo>
                  <a:lnTo>
                    <a:pt x="202" y="173"/>
                  </a:lnTo>
                  <a:lnTo>
                    <a:pt x="224" y="180"/>
                  </a:lnTo>
                  <a:lnTo>
                    <a:pt x="223" y="164"/>
                  </a:lnTo>
                  <a:lnTo>
                    <a:pt x="246" y="168"/>
                  </a:lnTo>
                  <a:lnTo>
                    <a:pt x="239" y="153"/>
                  </a:lnTo>
                  <a:lnTo>
                    <a:pt x="263" y="153"/>
                  </a:lnTo>
                  <a:lnTo>
                    <a:pt x="253" y="138"/>
                  </a:lnTo>
                  <a:lnTo>
                    <a:pt x="276" y="136"/>
                  </a:lnTo>
                  <a:lnTo>
                    <a:pt x="263" y="123"/>
                  </a:lnTo>
                  <a:lnTo>
                    <a:pt x="285" y="117"/>
                  </a:lnTo>
                  <a:lnTo>
                    <a:pt x="267" y="107"/>
                  </a:lnTo>
                  <a:lnTo>
                    <a:pt x="288" y="98"/>
                  </a:lnTo>
                  <a:close/>
                </a:path>
              </a:pathLst>
            </a:custGeom>
            <a:solidFill>
              <a:srgbClr val="BBE0E3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Rectangle 105"/>
            <p:cNvSpPr>
              <a:spLocks noChangeArrowheads="1"/>
            </p:cNvSpPr>
            <p:nvPr/>
          </p:nvSpPr>
          <p:spPr bwMode="auto">
            <a:xfrm>
              <a:off x="6271419" y="3143250"/>
              <a:ext cx="496887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TBK</a:t>
              </a:r>
            </a:p>
          </p:txBody>
        </p:sp>
        <p:sp>
          <p:nvSpPr>
            <p:cNvPr id="95" name="Line 106"/>
            <p:cNvSpPr>
              <a:spLocks noChangeShapeType="1"/>
            </p:cNvSpPr>
            <p:nvPr/>
          </p:nvSpPr>
          <p:spPr bwMode="auto">
            <a:xfrm flipH="1">
              <a:off x="6531769" y="3670300"/>
              <a:ext cx="4762" cy="863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Rectangle 92"/>
            <p:cNvSpPr>
              <a:spLocks noChangeArrowheads="1"/>
            </p:cNvSpPr>
            <p:nvPr/>
          </p:nvSpPr>
          <p:spPr bwMode="auto">
            <a:xfrm>
              <a:off x="3786981" y="3829050"/>
              <a:ext cx="1117600" cy="461963"/>
            </a:xfrm>
            <a:prstGeom prst="rect">
              <a:avLst/>
            </a:prstGeom>
            <a:solidFill>
              <a:srgbClr val="DADADA">
                <a:alpha val="52000"/>
              </a:srgb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Werner et al 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Science 2005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51215" y="428625"/>
            <a:ext cx="5118591" cy="6245225"/>
            <a:chOff x="913115" y="301625"/>
            <a:chExt cx="5118591" cy="6245225"/>
          </a:xfrm>
        </p:grpSpPr>
        <p:grpSp>
          <p:nvGrpSpPr>
            <p:cNvPr id="115" name="Group 114"/>
            <p:cNvGrpSpPr/>
            <p:nvPr/>
          </p:nvGrpSpPr>
          <p:grpSpPr>
            <a:xfrm>
              <a:off x="1500981" y="301625"/>
              <a:ext cx="4530725" cy="6245225"/>
              <a:chOff x="1500981" y="301625"/>
              <a:chExt cx="4530725" cy="6245225"/>
            </a:xfrm>
          </p:grpSpPr>
          <p:sp>
            <p:nvSpPr>
              <p:cNvPr id="6" name="Rectangle 3"/>
              <p:cNvSpPr>
                <a:spLocks noChangeArrowheads="1"/>
              </p:cNvSpPr>
              <p:nvPr/>
            </p:nvSpPr>
            <p:spPr bwMode="auto">
              <a:xfrm>
                <a:off x="2262981" y="1238250"/>
                <a:ext cx="1143000" cy="1600200"/>
              </a:xfrm>
              <a:prstGeom prst="rect">
                <a:avLst/>
              </a:prstGeom>
              <a:solidFill>
                <a:srgbClr val="DADAD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5385594" y="1303338"/>
                <a:ext cx="414337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TLR3</a:t>
                </a: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5493544" y="1106488"/>
                <a:ext cx="222250" cy="147637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1" name="Rectangle 39"/>
              <p:cNvSpPr>
                <a:spLocks noChangeArrowheads="1"/>
              </p:cNvSpPr>
              <p:nvPr/>
            </p:nvSpPr>
            <p:spPr bwMode="auto">
              <a:xfrm>
                <a:off x="5077619" y="679450"/>
                <a:ext cx="954087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err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dsRNA</a:t>
                </a:r>
                <a:endPara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 flipH="1" flipV="1">
                <a:off x="3117056" y="6181725"/>
                <a:ext cx="1127125" cy="95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>
                <a:off x="3426619" y="5965825"/>
                <a:ext cx="0" cy="22542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 flipH="1">
                <a:off x="3101181" y="5972175"/>
                <a:ext cx="33178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3593306" y="6272213"/>
                <a:ext cx="377825" cy="274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smtClean="0">
                    <a:solidFill>
                      <a:srgbClr val="000000"/>
                    </a:solidFill>
                    <a:latin typeface="Symbol" charset="0"/>
                    <a:ea typeface="ＭＳ Ｐゴシック" charset="0"/>
                    <a:cs typeface="Arial" charset="0"/>
                  </a:rPr>
                  <a:t>k</a:t>
                </a:r>
                <a:r>
                  <a:rPr lang="en-US" sz="1200" b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55" name="Line 55"/>
              <p:cNvSpPr>
                <a:spLocks noChangeShapeType="1"/>
              </p:cNvSpPr>
              <p:nvPr/>
            </p:nvSpPr>
            <p:spPr bwMode="auto">
              <a:xfrm>
                <a:off x="5615781" y="1550988"/>
                <a:ext cx="1588" cy="55721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3" name="Rectangle 65"/>
              <p:cNvSpPr>
                <a:spLocks noChangeArrowheads="1"/>
              </p:cNvSpPr>
              <p:nvPr/>
            </p:nvSpPr>
            <p:spPr bwMode="auto">
              <a:xfrm>
                <a:off x="2643981" y="1303338"/>
                <a:ext cx="441325" cy="198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TNFR</a:t>
                </a:r>
                <a:endParaRPr lang="en-US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4" name="Freeform 66"/>
              <p:cNvSpPr>
                <a:spLocks/>
              </p:cNvSpPr>
              <p:nvPr/>
            </p:nvSpPr>
            <p:spPr bwMode="auto">
              <a:xfrm>
                <a:off x="2796381" y="1085850"/>
                <a:ext cx="222250" cy="147638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5" name="Rectangle 67"/>
              <p:cNvSpPr>
                <a:spLocks noChangeArrowheads="1"/>
              </p:cNvSpPr>
              <p:nvPr/>
            </p:nvSpPr>
            <p:spPr bwMode="auto">
              <a:xfrm>
                <a:off x="2601119" y="679450"/>
                <a:ext cx="633412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TNF</a:t>
                </a:r>
              </a:p>
            </p:txBody>
          </p:sp>
          <p:sp>
            <p:nvSpPr>
              <p:cNvPr id="66" name="Rectangle 68"/>
              <p:cNvSpPr>
                <a:spLocks noChangeArrowheads="1"/>
              </p:cNvSpPr>
              <p:nvPr/>
            </p:nvSpPr>
            <p:spPr bwMode="auto">
              <a:xfrm>
                <a:off x="3588544" y="6067425"/>
                <a:ext cx="492125" cy="220663"/>
              </a:xfrm>
              <a:prstGeom prst="rect">
                <a:avLst/>
              </a:prstGeom>
              <a:solidFill>
                <a:srgbClr val="FF99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2" name="Rectangle 74"/>
              <p:cNvSpPr>
                <a:spLocks noChangeArrowheads="1"/>
              </p:cNvSpPr>
              <p:nvPr/>
            </p:nvSpPr>
            <p:spPr bwMode="auto">
              <a:xfrm>
                <a:off x="2796381" y="5641975"/>
                <a:ext cx="528638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TNF</a:t>
                </a:r>
              </a:p>
            </p:txBody>
          </p:sp>
          <p:sp>
            <p:nvSpPr>
              <p:cNvPr id="73" name="Line 75"/>
              <p:cNvSpPr>
                <a:spLocks noChangeShapeType="1"/>
              </p:cNvSpPr>
              <p:nvPr/>
            </p:nvSpPr>
            <p:spPr bwMode="auto">
              <a:xfrm>
                <a:off x="3253581" y="2838450"/>
                <a:ext cx="812800" cy="30003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4" name="Freeform 76"/>
              <p:cNvSpPr>
                <a:spLocks/>
              </p:cNvSpPr>
              <p:nvPr/>
            </p:nvSpPr>
            <p:spPr bwMode="auto">
              <a:xfrm rot="21168670">
                <a:off x="1878806" y="301625"/>
                <a:ext cx="1192213" cy="5422900"/>
              </a:xfrm>
              <a:custGeom>
                <a:avLst/>
                <a:gdLst>
                  <a:gd name="T0" fmla="*/ 2147483647 w 824"/>
                  <a:gd name="T1" fmla="*/ 2147483647 h 3408"/>
                  <a:gd name="T2" fmla="*/ 2147483647 w 824"/>
                  <a:gd name="T3" fmla="*/ 2147483647 h 3408"/>
                  <a:gd name="T4" fmla="*/ 2147483647 w 824"/>
                  <a:gd name="T5" fmla="*/ 2147483647 h 3408"/>
                  <a:gd name="T6" fmla="*/ 2147483647 w 824"/>
                  <a:gd name="T7" fmla="*/ 2147483647 h 34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24"/>
                  <a:gd name="T13" fmla="*/ 0 h 3408"/>
                  <a:gd name="T14" fmla="*/ 824 w 824"/>
                  <a:gd name="T15" fmla="*/ 3408 h 34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24" h="3408">
                    <a:moveTo>
                      <a:pt x="440" y="3408"/>
                    </a:moveTo>
                    <a:cubicBezTo>
                      <a:pt x="228" y="2832"/>
                      <a:pt x="16" y="2256"/>
                      <a:pt x="8" y="1728"/>
                    </a:cubicBezTo>
                    <a:cubicBezTo>
                      <a:pt x="0" y="1200"/>
                      <a:pt x="256" y="480"/>
                      <a:pt x="392" y="240"/>
                    </a:cubicBezTo>
                    <a:cubicBezTo>
                      <a:pt x="528" y="0"/>
                      <a:pt x="676" y="144"/>
                      <a:pt x="824" y="288"/>
                    </a:cubicBez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88" name="Rectangle 92"/>
              <p:cNvSpPr>
                <a:spLocks noChangeArrowheads="1"/>
              </p:cNvSpPr>
              <p:nvPr/>
            </p:nvSpPr>
            <p:spPr bwMode="auto">
              <a:xfrm>
                <a:off x="2339181" y="1924050"/>
                <a:ext cx="1020763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Werner et al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G&amp;D 2008</a:t>
                </a:r>
              </a:p>
            </p:txBody>
          </p:sp>
          <p:sp>
            <p:nvSpPr>
              <p:cNvPr id="92" name="Line 98"/>
              <p:cNvSpPr>
                <a:spLocks noChangeShapeType="1"/>
              </p:cNvSpPr>
              <p:nvPr/>
            </p:nvSpPr>
            <p:spPr bwMode="auto">
              <a:xfrm flipH="1">
                <a:off x="3939381" y="5200650"/>
                <a:ext cx="304800" cy="7620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7" name="Rectangle 32"/>
              <p:cNvSpPr>
                <a:spLocks noChangeArrowheads="1"/>
              </p:cNvSpPr>
              <p:nvPr/>
            </p:nvSpPr>
            <p:spPr bwMode="auto">
              <a:xfrm>
                <a:off x="3637756" y="1314450"/>
                <a:ext cx="414338" cy="198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TLR9</a:t>
                </a: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8" name="Freeform 34"/>
              <p:cNvSpPr>
                <a:spLocks/>
              </p:cNvSpPr>
              <p:nvPr/>
            </p:nvSpPr>
            <p:spPr bwMode="auto">
              <a:xfrm>
                <a:off x="3693319" y="1069975"/>
                <a:ext cx="222250" cy="147638"/>
              </a:xfrm>
              <a:custGeom>
                <a:avLst/>
                <a:gdLst>
                  <a:gd name="T0" fmla="*/ 0 w 108"/>
                  <a:gd name="T1" fmla="*/ 2147483647 h 64"/>
                  <a:gd name="T2" fmla="*/ 2147483647 w 108"/>
                  <a:gd name="T3" fmla="*/ 2147483647 h 64"/>
                  <a:gd name="T4" fmla="*/ 2147483647 w 108"/>
                  <a:gd name="T5" fmla="*/ 0 h 64"/>
                  <a:gd name="T6" fmla="*/ 2147483647 w 108"/>
                  <a:gd name="T7" fmla="*/ 0 h 64"/>
                  <a:gd name="T8" fmla="*/ 2147483647 w 108"/>
                  <a:gd name="T9" fmla="*/ 2147483647 h 64"/>
                  <a:gd name="T10" fmla="*/ 2147483647 w 108"/>
                  <a:gd name="T11" fmla="*/ 2147483647 h 64"/>
                  <a:gd name="T12" fmla="*/ 2147483647 w 108"/>
                  <a:gd name="T13" fmla="*/ 2147483647 h 64"/>
                  <a:gd name="T14" fmla="*/ 0 w 108"/>
                  <a:gd name="T15" fmla="*/ 2147483647 h 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8"/>
                  <a:gd name="T25" fmla="*/ 0 h 64"/>
                  <a:gd name="T26" fmla="*/ 108 w 108"/>
                  <a:gd name="T27" fmla="*/ 64 h 6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8" h="64">
                    <a:moveTo>
                      <a:pt x="0" y="36"/>
                    </a:moveTo>
                    <a:lnTo>
                      <a:pt x="17" y="36"/>
                    </a:lnTo>
                    <a:lnTo>
                      <a:pt x="17" y="0"/>
                    </a:lnTo>
                    <a:lnTo>
                      <a:pt x="91" y="0"/>
                    </a:lnTo>
                    <a:lnTo>
                      <a:pt x="91" y="36"/>
                    </a:lnTo>
                    <a:lnTo>
                      <a:pt x="108" y="36"/>
                    </a:lnTo>
                    <a:lnTo>
                      <a:pt x="54" y="6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99" name="Rectangle 40"/>
              <p:cNvSpPr>
                <a:spLocks noChangeArrowheads="1"/>
              </p:cNvSpPr>
              <p:nvPr/>
            </p:nvSpPr>
            <p:spPr bwMode="auto">
              <a:xfrm>
                <a:off x="3485356" y="679450"/>
                <a:ext cx="67310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1" dirty="0" err="1" smtClean="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Arial" charset="0"/>
                  </a:rPr>
                  <a:t>CpG</a:t>
                </a:r>
                <a:endParaRPr lang="en-US" sz="1800" b="1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0" name="Line 54"/>
              <p:cNvSpPr>
                <a:spLocks noChangeShapeType="1"/>
              </p:cNvSpPr>
              <p:nvPr/>
            </p:nvSpPr>
            <p:spPr bwMode="auto">
              <a:xfrm>
                <a:off x="3888581" y="1576388"/>
                <a:ext cx="347663" cy="50800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2" name="Rectangle 3"/>
              <p:cNvSpPr>
                <a:spLocks noChangeArrowheads="1"/>
              </p:cNvSpPr>
              <p:nvPr/>
            </p:nvSpPr>
            <p:spPr bwMode="auto">
              <a:xfrm>
                <a:off x="1500981" y="3329517"/>
                <a:ext cx="1143000" cy="1600200"/>
              </a:xfrm>
              <a:prstGeom prst="rect">
                <a:avLst/>
              </a:prstGeom>
              <a:solidFill>
                <a:srgbClr val="F8FF9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3" name="Rectangle 65"/>
              <p:cNvSpPr>
                <a:spLocks noChangeArrowheads="1"/>
              </p:cNvSpPr>
              <p:nvPr/>
            </p:nvSpPr>
            <p:spPr bwMode="auto">
              <a:xfrm>
                <a:off x="1611783" y="3892550"/>
                <a:ext cx="879798" cy="677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TNF 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00" b="1" dirty="0" smtClean="0">
                    <a:solidFill>
                      <a:srgbClr val="000000"/>
                    </a:solidFill>
                    <a:latin typeface="Helvetica" charset="0"/>
                    <a:ea typeface="ＭＳ Ｐゴシック" charset="0"/>
                    <a:cs typeface="Arial" charset="0"/>
                  </a:rPr>
                  <a:t>Production</a:t>
                </a:r>
              </a:p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>
              <a:off x="913115" y="5987018"/>
              <a:ext cx="142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With Andrew</a:t>
              </a: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459335" y="9187"/>
            <a:ext cx="1853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What’s next?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200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1: TNF production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2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72345" y="3252977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grpSp>
        <p:nvGrpSpPr>
          <p:cNvPr id="15" name="Group 14"/>
          <p:cNvGrpSpPr/>
          <p:nvPr/>
        </p:nvGrpSpPr>
        <p:grpSpPr>
          <a:xfrm flipH="1">
            <a:off x="2080220" y="2946589"/>
            <a:ext cx="1143000" cy="322263"/>
            <a:chOff x="3101181" y="5965825"/>
            <a:chExt cx="1143000" cy="322263"/>
          </a:xfrm>
        </p:grpSpPr>
        <p:sp>
          <p:nvSpPr>
            <p:cNvPr id="3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8" name="Rectangle 74"/>
          <p:cNvSpPr>
            <a:spLocks noChangeArrowheads="1"/>
          </p:cNvSpPr>
          <p:nvPr/>
        </p:nvSpPr>
        <p:spPr bwMode="auto">
          <a:xfrm>
            <a:off x="3350220" y="289578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54" name="Line 98"/>
          <p:cNvSpPr>
            <a:spLocks noChangeShapeType="1"/>
          </p:cNvSpPr>
          <p:nvPr/>
        </p:nvSpPr>
        <p:spPr bwMode="auto">
          <a:xfrm flipV="1">
            <a:off x="3005891" y="2346334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2399545" y="2090272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3305640" y="1414248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7109" y="2613379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340615" y="1564307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99" name="Oval 4"/>
          <p:cNvSpPr>
            <a:spLocks noChangeArrowheads="1"/>
          </p:cNvSpPr>
          <p:nvPr/>
        </p:nvSpPr>
        <p:spPr bwMode="auto">
          <a:xfrm>
            <a:off x="1280447" y="2306666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1469056" y="2361967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cxnSp>
        <p:nvCxnSpPr>
          <p:cNvPr id="108" name="Straight Arrow Connector 107"/>
          <p:cNvCxnSpPr>
            <a:stCxn id="115" idx="1"/>
          </p:cNvCxnSpPr>
          <p:nvPr/>
        </p:nvCxnSpPr>
        <p:spPr>
          <a:xfrm>
            <a:off x="1228898" y="1912534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186896" y="1021202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1485795" y="1733557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1416364" y="1736095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1024072" y="1739221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21589" y="1733557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258194" y="2314563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118" name="Straight Arrow Connector 117"/>
          <p:cNvCxnSpPr/>
          <p:nvPr/>
        </p:nvCxnSpPr>
        <p:spPr>
          <a:xfrm flipH="1">
            <a:off x="1647181" y="1922828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Line 98"/>
          <p:cNvSpPr>
            <a:spLocks noChangeShapeType="1"/>
          </p:cNvSpPr>
          <p:nvPr/>
        </p:nvSpPr>
        <p:spPr bwMode="auto">
          <a:xfrm>
            <a:off x="1693181" y="2609937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0392" y="1678746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 flipV="1">
            <a:off x="2095460" y="1818619"/>
            <a:ext cx="85471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0135" y="123487"/>
            <a:ext cx="5506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Module1 </a:t>
            </a:r>
            <a:r>
              <a:rPr lang="en-US" sz="2400" b="1" dirty="0"/>
              <a:t>: Transcription + RNA processing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705406"/>
              </p:ext>
            </p:extLst>
          </p:nvPr>
        </p:nvGraphicFramePr>
        <p:xfrm>
          <a:off x="55563" y="4117975"/>
          <a:ext cx="4414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3" name="Equation" r:id="rId4" imgW="3162300" imgH="457200" progId="Equation.DSMT4">
                  <p:embed/>
                </p:oleObj>
              </mc:Choice>
              <mc:Fallback>
                <p:oleObj name="Equation" r:id="rId4" imgW="31623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63" y="4117975"/>
                        <a:ext cx="4414837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61595"/>
              </p:ext>
            </p:extLst>
          </p:nvPr>
        </p:nvGraphicFramePr>
        <p:xfrm>
          <a:off x="84138" y="6186488"/>
          <a:ext cx="73406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4" name="Equation" r:id="rId6" imgW="4724400" imgH="431800" progId="Equation.DSMT4">
                  <p:embed/>
                </p:oleObj>
              </mc:Choice>
              <mc:Fallback>
                <p:oleObj name="Equation" r:id="rId6" imgW="4724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38" y="6186488"/>
                        <a:ext cx="734060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574133"/>
              </p:ext>
            </p:extLst>
          </p:nvPr>
        </p:nvGraphicFramePr>
        <p:xfrm>
          <a:off x="153100" y="5072851"/>
          <a:ext cx="30654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5" name="Equation" r:id="rId8" imgW="2197100" imgH="457200" progId="Equation.DSMT4">
                  <p:embed/>
                </p:oleObj>
              </mc:Choice>
              <mc:Fallback>
                <p:oleObj name="Equation" r:id="rId8" imgW="21971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100" y="5072851"/>
                        <a:ext cx="3065463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53100" y="3679145"/>
            <a:ext cx="103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Equation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3100" y="4703519"/>
            <a:ext cx="169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Initial condition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3100" y="5822244"/>
            <a:ext cx="19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Parameters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p</a:t>
            </a:r>
            <a:r>
              <a:rPr lang="en-US" b="1" dirty="0" smtClean="0">
                <a:solidFill>
                  <a:srgbClr val="0000FF"/>
                </a:solidFill>
              </a:rPr>
              <a:t>= 5)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010" y="843051"/>
            <a:ext cx="4464900" cy="26845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pic>
        <p:nvPicPr>
          <p:cNvPr id="14" name="Picture 13" descr="fig2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804592"/>
            <a:ext cx="2743200" cy="5486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37613" y="2507269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00457" y="2191074"/>
            <a:ext cx="87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3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731784"/>
              </p:ext>
            </p:extLst>
          </p:nvPr>
        </p:nvGraphicFramePr>
        <p:xfrm>
          <a:off x="3288526" y="3103964"/>
          <a:ext cx="5013338" cy="375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2339995"/>
                <a:gridCol w="973256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e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time (</a:t>
                      </a:r>
                      <a:r>
                        <a:rPr lang="en-US" sz="1600" baseline="0" dirty="0" err="1" smtClean="0"/>
                        <a:t>mko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30</a:t>
                      </a:r>
                      <a:r>
                        <a:rPr lang="en-US" sz="1600" baseline="0" dirty="0" smtClean="0"/>
                        <a:t>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min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Peak_wt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Peak_mko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0.11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Peak_wt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peak_tko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0.22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(60)/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(60)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1.55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0.67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(60)/</a:t>
                      </a:r>
                      <a:r>
                        <a:rPr lang="en-US" sz="1600" dirty="0" err="1" smtClean="0"/>
                        <a:t>mko</a:t>
                      </a:r>
                      <a:r>
                        <a:rPr lang="en-US" sz="1600" dirty="0" smtClean="0"/>
                        <a:t>(60)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0.07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(120)/</a:t>
                      </a:r>
                      <a:r>
                        <a:rPr lang="en-US" sz="1600" dirty="0" err="1" smtClean="0"/>
                        <a:t>mko</a:t>
                      </a:r>
                      <a:r>
                        <a:rPr lang="en-US" sz="1600" dirty="0" smtClean="0"/>
                        <a:t>(120)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US" sz="1600" dirty="0"/>
                    </a:p>
                  </a:txBody>
                  <a:tcPr/>
                </a:tc>
              </a:tr>
              <a:tr h="27429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(120)/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(120)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0.43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812311"/>
              </p:ext>
            </p:extLst>
          </p:nvPr>
        </p:nvGraphicFramePr>
        <p:xfrm>
          <a:off x="4659456" y="1475241"/>
          <a:ext cx="3055927" cy="80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Equation" r:id="rId4" imgW="1790700" imgH="469900" progId="Equation.DSMT4">
                  <p:embed/>
                </p:oleObj>
              </mc:Choice>
              <mc:Fallback>
                <p:oleObj name="Equation" r:id="rId4" imgW="17907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456" y="1475241"/>
                        <a:ext cx="3055927" cy="80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490932" y="2734632"/>
            <a:ext cx="240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Table of features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F</a:t>
            </a:r>
            <a:r>
              <a:rPr lang="en-US" b="1" dirty="0" smtClean="0">
                <a:solidFill>
                  <a:srgbClr val="0000FF"/>
                </a:solidFill>
              </a:rPr>
              <a:t>=9)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2796" y="721358"/>
            <a:ext cx="3649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Score function (modified chi square)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13" name="Picture 12" descr="fig2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8"/>
          <a:stretch/>
        </p:blipFill>
        <p:spPr>
          <a:xfrm>
            <a:off x="523569" y="0"/>
            <a:ext cx="3616193" cy="34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1974551" y="2840033"/>
            <a:ext cx="1901349" cy="95433"/>
            <a:chOff x="4591050" y="5183654"/>
            <a:chExt cx="1901349" cy="95433"/>
          </a:xfrm>
        </p:grpSpPr>
        <p:sp>
          <p:nvSpPr>
            <p:cNvPr id="59" name="Rectangle 58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7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2316181" y="1960336"/>
            <a:ext cx="444500" cy="9543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747981" y="1960336"/>
            <a:ext cx="274320" cy="9543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25000" y="1960336"/>
            <a:ext cx="444500" cy="95433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ne 98"/>
          <p:cNvSpPr>
            <a:spLocks noChangeShapeType="1"/>
          </p:cNvSpPr>
          <p:nvPr/>
        </p:nvSpPr>
        <p:spPr bwMode="auto">
          <a:xfrm flipV="1">
            <a:off x="2157431" y="2012632"/>
            <a:ext cx="1828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4" name="Line 98"/>
          <p:cNvSpPr>
            <a:spLocks noChangeShapeType="1"/>
          </p:cNvSpPr>
          <p:nvPr/>
        </p:nvSpPr>
        <p:spPr bwMode="auto">
          <a:xfrm flipV="1">
            <a:off x="3469500" y="2012632"/>
            <a:ext cx="1828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6" name="Line 98"/>
          <p:cNvSpPr>
            <a:spLocks noChangeShapeType="1"/>
          </p:cNvSpPr>
          <p:nvPr/>
        </p:nvSpPr>
        <p:spPr bwMode="auto">
          <a:xfrm flipV="1">
            <a:off x="2880646" y="2164009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4262026" y="1850072"/>
            <a:ext cx="274320" cy="274320"/>
            <a:chOff x="5321855" y="1947584"/>
            <a:chExt cx="596345" cy="1028700"/>
          </a:xfrm>
        </p:grpSpPr>
        <p:sp>
          <p:nvSpPr>
            <p:cNvPr id="10" name="Oval 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75" name="Line 98"/>
          <p:cNvSpPr>
            <a:spLocks noChangeShapeType="1"/>
          </p:cNvSpPr>
          <p:nvPr/>
        </p:nvSpPr>
        <p:spPr bwMode="auto">
          <a:xfrm rot="5400000" flipV="1">
            <a:off x="3991128" y="1747901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915621" y="2314068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761902" y="1770963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1060801" y="248331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991370" y="248585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599078" y="248898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96595" y="248331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398" y="2428507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Line 98"/>
          <p:cNvSpPr>
            <a:spLocks noChangeShapeType="1"/>
          </p:cNvSpPr>
          <p:nvPr/>
        </p:nvSpPr>
        <p:spPr bwMode="auto">
          <a:xfrm flipV="1">
            <a:off x="1670466" y="2568380"/>
            <a:ext cx="85471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98"/>
          <p:cNvSpPr>
            <a:spLocks noChangeShapeType="1"/>
          </p:cNvSpPr>
          <p:nvPr/>
        </p:nvSpPr>
        <p:spPr bwMode="auto">
          <a:xfrm flipV="1">
            <a:off x="1655226" y="2117498"/>
            <a:ext cx="2170965" cy="371483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0135" y="123487"/>
            <a:ext cx="538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2: </a:t>
            </a:r>
            <a:r>
              <a:rPr lang="en-US" sz="2400" b="1" dirty="0"/>
              <a:t>RNA </a:t>
            </a:r>
            <a:r>
              <a:rPr lang="en-US" sz="2400" b="1" dirty="0" smtClean="0"/>
              <a:t>processing + stabilization</a:t>
            </a:r>
            <a:endParaRPr lang="en-US" sz="2400" b="1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910950"/>
              </p:ext>
            </p:extLst>
          </p:nvPr>
        </p:nvGraphicFramePr>
        <p:xfrm>
          <a:off x="153213" y="4118855"/>
          <a:ext cx="37226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1" name="Equation" r:id="rId4" imgW="2667000" imgH="393700" progId="Equation.DSMT4">
                  <p:embed/>
                </p:oleObj>
              </mc:Choice>
              <mc:Fallback>
                <p:oleObj name="Equation" r:id="rId4" imgW="2667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213" y="4118855"/>
                        <a:ext cx="3722687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025455"/>
              </p:ext>
            </p:extLst>
          </p:nvPr>
        </p:nvGraphicFramePr>
        <p:xfrm>
          <a:off x="153213" y="5648057"/>
          <a:ext cx="8369301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2" name="Equation" r:id="rId6" imgW="8089900" imgH="1168400" progId="Equation.DSMT4">
                  <p:embed/>
                </p:oleObj>
              </mc:Choice>
              <mc:Fallback>
                <p:oleObj name="Equation" r:id="rId6" imgW="8089900" imgH="116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3213" y="5648057"/>
                        <a:ext cx="8369301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fig3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62" y="192266"/>
            <a:ext cx="2743200" cy="54864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33563" y="1055891"/>
            <a:ext cx="4464900" cy="268456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7174" y="3722258"/>
            <a:ext cx="103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Equation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20181" y="5654188"/>
            <a:ext cx="1969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Parameters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p</a:t>
            </a:r>
            <a:r>
              <a:rPr lang="en-US" b="1" dirty="0" smtClean="0">
                <a:solidFill>
                  <a:srgbClr val="0000FF"/>
                </a:solidFill>
              </a:rPr>
              <a:t>= 5)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83612"/>
              </p:ext>
            </p:extLst>
          </p:nvPr>
        </p:nvGraphicFramePr>
        <p:xfrm>
          <a:off x="266700" y="4970073"/>
          <a:ext cx="28352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3" name="Equation" r:id="rId9" imgW="2032000" imgH="457200" progId="Equation.DSMT4">
                  <p:embed/>
                </p:oleObj>
              </mc:Choice>
              <mc:Fallback>
                <p:oleObj name="Equation" r:id="rId9" imgW="2032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700" y="4970073"/>
                        <a:ext cx="2835275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153100" y="4634867"/>
            <a:ext cx="169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Initial condition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027275" y="2687300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676080" y="1539637"/>
            <a:ext cx="87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2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3_wt_mko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2" t="51586" r="34137" b="22222"/>
          <a:stretch/>
        </p:blipFill>
        <p:spPr>
          <a:xfrm>
            <a:off x="1147818" y="0"/>
            <a:ext cx="3276600" cy="332210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54613"/>
              </p:ext>
            </p:extLst>
          </p:nvPr>
        </p:nvGraphicFramePr>
        <p:xfrm>
          <a:off x="1740271" y="3648999"/>
          <a:ext cx="5013338" cy="2797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2339995"/>
                <a:gridCol w="973256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s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time (</a:t>
                      </a:r>
                      <a:r>
                        <a:rPr lang="en-US" sz="1600" baseline="0" dirty="0" err="1" smtClean="0"/>
                        <a:t>mko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</a:t>
                      </a:r>
                      <a:r>
                        <a:rPr lang="en-US" sz="1600" baseline="0" dirty="0" smtClean="0"/>
                        <a:t>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Peak_tko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Peak_wt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0.05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Peak_mko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peak_tko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wt_120/mko_120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1.98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0.23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Wt_120/tko_120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222012" y="3201444"/>
            <a:ext cx="240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Table of features (</a:t>
            </a:r>
            <a:r>
              <a:rPr lang="en-US" b="1" dirty="0" err="1" smtClean="0">
                <a:solidFill>
                  <a:srgbClr val="0000FF"/>
                </a:solidFill>
              </a:rPr>
              <a:t>n</a:t>
            </a:r>
            <a:r>
              <a:rPr lang="en-US" b="1" baseline="-25000" dirty="0" err="1" smtClean="0">
                <a:solidFill>
                  <a:srgbClr val="0000FF"/>
                </a:solidFill>
              </a:rPr>
              <a:t>F</a:t>
            </a:r>
            <a:r>
              <a:rPr lang="en-US" b="1" dirty="0" smtClean="0">
                <a:solidFill>
                  <a:srgbClr val="0000FF"/>
                </a:solidFill>
              </a:rPr>
              <a:t>=7)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956388"/>
              </p:ext>
            </p:extLst>
          </p:nvPr>
        </p:nvGraphicFramePr>
        <p:xfrm>
          <a:off x="4727137" y="1750898"/>
          <a:ext cx="3055927" cy="80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Equation" r:id="rId4" imgW="1790700" imgH="469900" progId="Equation.DSMT4">
                  <p:embed/>
                </p:oleObj>
              </mc:Choice>
              <mc:Fallback>
                <p:oleObj name="Equation" r:id="rId4" imgW="17907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7137" y="1750898"/>
                        <a:ext cx="3055927" cy="80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720477" y="997015"/>
            <a:ext cx="3649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Score function (modified chi square)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0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600" y="202543"/>
            <a:ext cx="522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Current conclusions and/or hypothesis: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594535"/>
            <a:ext cx="843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Dynamical features in the sub-pathways </a:t>
            </a:r>
            <a:r>
              <a:rPr lang="en-US" b="1" dirty="0" smtClean="0"/>
              <a:t>(prediction):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MyD88 sub-pathway determine the response speed.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TRIF </a:t>
            </a:r>
            <a:r>
              <a:rPr lang="en-US" dirty="0"/>
              <a:t>sub-pathway determine </a:t>
            </a:r>
            <a:r>
              <a:rPr lang="en-US" dirty="0" smtClean="0"/>
              <a:t>the response duration(</a:t>
            </a:r>
            <a:r>
              <a:rPr lang="en-US" dirty="0"/>
              <a:t>linearly </a:t>
            </a:r>
            <a:r>
              <a:rPr lang="en-US" dirty="0" smtClean="0"/>
              <a:t>increase to </a:t>
            </a:r>
            <a:r>
              <a:rPr lang="en-US" dirty="0"/>
              <a:t>log dose)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Will strengthen by single cell data (first peak, duration, integral)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2865062"/>
            <a:ext cx="69301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Molecular details in shaping the </a:t>
            </a:r>
            <a:r>
              <a:rPr lang="en-US" b="1" dirty="0" smtClean="0"/>
              <a:t>dynamics (</a:t>
            </a:r>
            <a:r>
              <a:rPr lang="en-US" b="1" dirty="0" smtClean="0">
                <a:solidFill>
                  <a:srgbClr val="FF0000"/>
                </a:solidFill>
              </a:rPr>
              <a:t>MyD88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Myddosome formation produce threshold in signaling </a:t>
            </a:r>
            <a:r>
              <a:rPr lang="en-US" dirty="0" smtClean="0"/>
              <a:t>activation</a:t>
            </a:r>
          </a:p>
          <a:p>
            <a:pPr marL="285750" indent="-285750">
              <a:buFont typeface="Arial"/>
              <a:buChar char="•"/>
            </a:pPr>
            <a:r>
              <a:rPr lang="en-US" i="1" strike="sngStrike" dirty="0" smtClean="0"/>
              <a:t>The ligand induced-shuttling is responsible for the duration specificity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Threshold provides switch-like first peak behavior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601" y="4249384"/>
            <a:ext cx="8623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Stochasticity happens at the level of sub-pathway activation can explain single cell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Stochastic activation </a:t>
            </a:r>
            <a:r>
              <a:rPr lang="en-US" dirty="0"/>
              <a:t>in Trif alone can generate </a:t>
            </a:r>
            <a:r>
              <a:rPr lang="en-US" strike="sngStrike" dirty="0"/>
              <a:t>two </a:t>
            </a:r>
            <a:r>
              <a:rPr lang="en-US" strike="sngStrike" dirty="0" smtClean="0"/>
              <a:t>clusters </a:t>
            </a:r>
            <a:r>
              <a:rPr lang="en-US" dirty="0" smtClean="0">
                <a:solidFill>
                  <a:srgbClr val="FF0000"/>
                </a:solidFill>
              </a:rPr>
              <a:t>heterogeneous post-first-peak behavior (very stochastic, due to endocytosis??)</a:t>
            </a:r>
            <a:endParaRPr lang="en-US" strike="sngStrike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But </a:t>
            </a:r>
            <a:r>
              <a:rPr lang="en-US" dirty="0" smtClean="0"/>
              <a:t>the </a:t>
            </a:r>
            <a:r>
              <a:rPr lang="en-US" dirty="0"/>
              <a:t>stochasticity in MyD88 will bring in viability in response </a:t>
            </a:r>
            <a:r>
              <a:rPr lang="en-US" dirty="0" smtClean="0"/>
              <a:t>speed (</a:t>
            </a:r>
            <a:r>
              <a:rPr lang="en-US" dirty="0" smtClean="0">
                <a:solidFill>
                  <a:srgbClr val="FF0000"/>
                </a:solidFill>
              </a:rPr>
              <a:t>very robust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3s1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r="3791"/>
          <a:stretch/>
        </p:blipFill>
        <p:spPr>
          <a:xfrm>
            <a:off x="4594986" y="1294590"/>
            <a:ext cx="4588168" cy="3741926"/>
          </a:xfrm>
          <a:prstGeom prst="rect">
            <a:avLst/>
          </a:prstGeom>
        </p:spPr>
      </p:pic>
      <p:pic>
        <p:nvPicPr>
          <p:cNvPr id="3" name="Picture 2" descr="fig2s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595" y="-355600"/>
            <a:ext cx="5456382" cy="706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135" y="123487"/>
            <a:ext cx="73347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How well the model capture the features.</a:t>
            </a:r>
          </a:p>
          <a:p>
            <a:r>
              <a:rPr lang="en-US" sz="2400" dirty="0" smtClean="0"/>
              <a:t>Score heat map for processing rate in different genotypes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552053" y="1122624"/>
            <a:ext cx="1747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Nascent fit score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08154" y="1115758"/>
            <a:ext cx="158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mRNA fit </a:t>
            </a:r>
            <a:r>
              <a:rPr lang="en-US" dirty="0">
                <a:solidFill>
                  <a:srgbClr val="FF0000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272760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6332555" y="231670"/>
            <a:ext cx="1494949" cy="2471640"/>
            <a:chOff x="5845969" y="1966624"/>
            <a:chExt cx="1494949" cy="2471640"/>
          </a:xfrm>
        </p:grpSpPr>
        <p:sp>
          <p:nvSpPr>
            <p:cNvPr id="68" name="Rectangle 67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84" name="Group 83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102" name="Group 101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78" name="Group 77"/>
          <p:cNvGrpSpPr>
            <a:grpSpLocks/>
          </p:cNvGrpSpPr>
          <p:nvPr/>
        </p:nvGrpSpPr>
        <p:grpSpPr>
          <a:xfrm>
            <a:off x="8412480" y="1431471"/>
            <a:ext cx="274320" cy="274319"/>
            <a:chOff x="5321855" y="1947584"/>
            <a:chExt cx="596345" cy="1028700"/>
          </a:xfrm>
        </p:grpSpPr>
        <p:sp>
          <p:nvSpPr>
            <p:cNvPr id="92" name="Oval 91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94" name="Line 98"/>
          <p:cNvSpPr>
            <a:spLocks noChangeShapeType="1"/>
          </p:cNvSpPr>
          <p:nvPr/>
        </p:nvSpPr>
        <p:spPr bwMode="auto">
          <a:xfrm rot="5400000" flipV="1">
            <a:off x="8087226" y="1308910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083926" y="2134906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7179211" y="919521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4937026" y="2418504"/>
            <a:ext cx="544159" cy="563066"/>
            <a:chOff x="2925328" y="357827"/>
            <a:chExt cx="583027" cy="645514"/>
          </a:xfrm>
        </p:grpSpPr>
        <p:sp>
          <p:nvSpPr>
            <p:cNvPr id="110" name="Explosion 1 109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Snip Diagonal Corner Rectangle 112"/>
          <p:cNvSpPr/>
          <p:nvPr/>
        </p:nvSpPr>
        <p:spPr>
          <a:xfrm flipH="1">
            <a:off x="5235925" y="3130859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5166494" y="3133397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115" name="Round Diagonal Corner Rectangle 114"/>
          <p:cNvSpPr/>
          <p:nvPr/>
        </p:nvSpPr>
        <p:spPr>
          <a:xfrm>
            <a:off x="4774202" y="3136523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771719" y="3130859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80522" y="3076048"/>
            <a:ext cx="1034606" cy="274320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ine 98"/>
          <p:cNvSpPr>
            <a:spLocks noChangeShapeType="1"/>
          </p:cNvSpPr>
          <p:nvPr/>
        </p:nvSpPr>
        <p:spPr bwMode="auto">
          <a:xfrm flipV="1">
            <a:off x="5825065" y="2298468"/>
            <a:ext cx="1098040" cy="72341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2" name="Line 98"/>
          <p:cNvSpPr>
            <a:spLocks noChangeShapeType="1"/>
          </p:cNvSpPr>
          <p:nvPr/>
        </p:nvSpPr>
        <p:spPr bwMode="auto">
          <a:xfrm flipV="1">
            <a:off x="5705737" y="1010291"/>
            <a:ext cx="1104860" cy="1874924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59335" y="9187"/>
            <a:ext cx="4470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3: Translation + Secretion</a:t>
            </a:r>
            <a:endParaRPr lang="en-US" sz="2400" b="1" dirty="0"/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810124"/>
              </p:ext>
            </p:extLst>
          </p:nvPr>
        </p:nvGraphicFramePr>
        <p:xfrm>
          <a:off x="148227" y="656400"/>
          <a:ext cx="491172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" name="Equation" r:id="rId4" imgW="3517900" imgH="876300" progId="Equation.DSMT4">
                  <p:embed/>
                </p:oleObj>
              </mc:Choice>
              <mc:Fallback>
                <p:oleObj name="Equation" r:id="rId4" imgW="35179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227" y="656400"/>
                        <a:ext cx="4911725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426473"/>
              </p:ext>
            </p:extLst>
          </p:nvPr>
        </p:nvGraphicFramePr>
        <p:xfrm>
          <a:off x="255588" y="1792288"/>
          <a:ext cx="4408487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7" name="Equation" r:id="rId6" imgW="3098800" imgH="838200" progId="Equation.DSMT4">
                  <p:embed/>
                </p:oleObj>
              </mc:Choice>
              <mc:Fallback>
                <p:oleObj name="Equation" r:id="rId6" imgW="3098800" imgH="83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5588" y="1792288"/>
                        <a:ext cx="4408487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fig4b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2" y="3306705"/>
            <a:ext cx="7327900" cy="36576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918856" y="2580374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Input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02389" y="310105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 (1)* </a:t>
            </a:r>
            <a:r>
              <a:rPr lang="en-US" b="1" dirty="0" err="1" smtClean="0">
                <a:solidFill>
                  <a:srgbClr val="FF0000"/>
                </a:solidFill>
              </a:rPr>
              <a:t>TACEi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177268" y="1169684"/>
            <a:ext cx="1185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Output (2)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64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9" t="33515" r="1196" b="30553"/>
          <a:stretch/>
        </p:blipFill>
        <p:spPr>
          <a:xfrm>
            <a:off x="284638" y="995812"/>
            <a:ext cx="4080521" cy="548640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36589"/>
              </p:ext>
            </p:extLst>
          </p:nvPr>
        </p:nvGraphicFramePr>
        <p:xfrm>
          <a:off x="4046531" y="226893"/>
          <a:ext cx="5013338" cy="3552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1906050"/>
                <a:gridCol w="1407201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s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wt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time (</a:t>
                      </a:r>
                      <a:r>
                        <a:rPr lang="en-US" sz="1600" baseline="0" dirty="0" err="1" smtClean="0"/>
                        <a:t>mko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time (</a:t>
                      </a:r>
                      <a:r>
                        <a:rPr lang="en-US" sz="1600" dirty="0" err="1" smtClean="0"/>
                        <a:t>tko</a:t>
                      </a:r>
                      <a:r>
                        <a:rPr lang="en-US" sz="1600" dirty="0" smtClean="0"/>
                        <a:t>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60</a:t>
                      </a:r>
                      <a:r>
                        <a:rPr lang="en-US" sz="1600" baseline="0" dirty="0" smtClean="0"/>
                        <a:t> 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min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Peak_tko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Peak_wt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Peak_mko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peak_tko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0.14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</a:t>
                      </a:r>
                      <a:r>
                        <a:rPr lang="en-US" sz="1600" dirty="0" err="1" smtClean="0"/>
                        <a:t>Peak_wt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0.04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Wt_120/tko_120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0.65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wt_120/mko_120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2.3</a:t>
                      </a:r>
                      <a:endParaRPr lang="en-US" sz="1600" dirty="0"/>
                    </a:p>
                  </a:txBody>
                  <a:tcPr/>
                </a:tc>
              </a:tr>
              <a:tr h="3773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Tko_30/mko_30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54988"/>
              </p:ext>
            </p:extLst>
          </p:nvPr>
        </p:nvGraphicFramePr>
        <p:xfrm>
          <a:off x="4046531" y="3970841"/>
          <a:ext cx="5013338" cy="204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131"/>
                <a:gridCol w="1906050"/>
                <a:gridCol w="1407201"/>
                <a:gridCol w="875956"/>
              </a:tblGrid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Index(</a:t>
                      </a:r>
                      <a:r>
                        <a:rPr lang="en-US" sz="16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Value(</a:t>
                      </a:r>
                      <a:r>
                        <a:rPr lang="en-US" sz="1600" dirty="0" err="1" smtClean="0"/>
                        <a:t>F</a:t>
                      </a:r>
                      <a:r>
                        <a:rPr lang="en-US" sz="1600" baseline="30000" dirty="0" err="1" smtClean="0"/>
                        <a:t>s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Error(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i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tko_60/wt_60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Mko_60/tko_60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0.54</a:t>
                      </a:r>
                      <a:endParaRPr lang="en-US" sz="1600" dirty="0"/>
                    </a:p>
                  </a:txBody>
                  <a:tcPr/>
                </a:tc>
              </a:tr>
              <a:tr h="3309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Tko_120/wt_120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US" sz="1600" dirty="0"/>
                    </a:p>
                  </a:txBody>
                  <a:tcPr/>
                </a:tc>
              </a:tr>
              <a:tr h="35513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Mko_120/tko_120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0.76</a:t>
                      </a:r>
                      <a:endParaRPr lang="en-US" sz="1600" dirty="0"/>
                    </a:p>
                  </a:txBody>
                  <a:tcPr/>
                </a:tc>
              </a:tr>
              <a:tr h="34671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wt_120/wt_60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0.16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27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4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00" y="-303185"/>
            <a:ext cx="6115900" cy="7914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135" y="123487"/>
            <a:ext cx="54980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How well the model capture the features.</a:t>
            </a:r>
          </a:p>
          <a:p>
            <a:r>
              <a:rPr lang="en-US" sz="2400" dirty="0" smtClean="0"/>
              <a:t>Score heat map for different parameters.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795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208432"/>
              </p:ext>
            </p:extLst>
          </p:nvPr>
        </p:nvGraphicFramePr>
        <p:xfrm>
          <a:off x="1291471" y="766889"/>
          <a:ext cx="44148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3" name="Equation" r:id="rId3" imgW="3162300" imgH="457200" progId="Equation.DSMT4">
                  <p:embed/>
                </p:oleObj>
              </mc:Choice>
              <mc:Fallback>
                <p:oleObj name="Equation" r:id="rId3" imgW="31623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471" y="766889"/>
                        <a:ext cx="4414837" cy="63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462202"/>
              </p:ext>
            </p:extLst>
          </p:nvPr>
        </p:nvGraphicFramePr>
        <p:xfrm>
          <a:off x="1304773" y="1386885"/>
          <a:ext cx="37226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4" name="Equation" r:id="rId5" imgW="2667000" imgH="393700" progId="Equation.DSMT4">
                  <p:embed/>
                </p:oleObj>
              </mc:Choice>
              <mc:Fallback>
                <p:oleObj name="Equation" r:id="rId5" imgW="2667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4773" y="1386885"/>
                        <a:ext cx="3722687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296087"/>
              </p:ext>
            </p:extLst>
          </p:nvPr>
        </p:nvGraphicFramePr>
        <p:xfrm>
          <a:off x="1304773" y="1808283"/>
          <a:ext cx="491172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5" name="Equation" r:id="rId7" imgW="3517900" imgH="876300" progId="Equation.DSMT4">
                  <p:embed/>
                </p:oleObj>
              </mc:Choice>
              <mc:Fallback>
                <p:oleObj name="Equation" r:id="rId7" imgW="35179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4773" y="1808283"/>
                        <a:ext cx="4911725" cy="122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12884"/>
              </p:ext>
            </p:extLst>
          </p:nvPr>
        </p:nvGraphicFramePr>
        <p:xfrm>
          <a:off x="6918048" y="965200"/>
          <a:ext cx="1590182" cy="5199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84"/>
                <a:gridCol w="815380"/>
                <a:gridCol w="594918"/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Kd_tr_fold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V_tr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k_pr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k_sec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k_tl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pr_fold_mko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pr_fold_tko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tl_fold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27503" y="6595990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</a:p>
        </p:txBody>
      </p:sp>
      <p:grpSp>
        <p:nvGrpSpPr>
          <p:cNvPr id="7" name="Group 6"/>
          <p:cNvGrpSpPr/>
          <p:nvPr/>
        </p:nvGrpSpPr>
        <p:grpSpPr>
          <a:xfrm flipH="1">
            <a:off x="3335378" y="6289602"/>
            <a:ext cx="1143000" cy="322263"/>
            <a:chOff x="3101181" y="5965825"/>
            <a:chExt cx="1143000" cy="322263"/>
          </a:xfrm>
        </p:grpSpPr>
        <p:sp>
          <p:nvSpPr>
            <p:cNvPr id="8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2" name="Rectangle 74"/>
          <p:cNvSpPr>
            <a:spLocks noChangeArrowheads="1"/>
          </p:cNvSpPr>
          <p:nvPr/>
        </p:nvSpPr>
        <p:spPr bwMode="auto">
          <a:xfrm>
            <a:off x="4605378" y="6238802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3" name="Line 98"/>
          <p:cNvSpPr>
            <a:spLocks noChangeShapeType="1"/>
          </p:cNvSpPr>
          <p:nvPr/>
        </p:nvSpPr>
        <p:spPr bwMode="auto">
          <a:xfrm flipV="1">
            <a:off x="4261049" y="5689347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654703" y="5433285"/>
            <a:ext cx="1901349" cy="95433"/>
            <a:chOff x="4591050" y="5183654"/>
            <a:chExt cx="1901349" cy="95433"/>
          </a:xfrm>
        </p:grpSpPr>
        <p:sp>
          <p:nvSpPr>
            <p:cNvPr id="15" name="Rectangle 14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37583" y="2177381"/>
            <a:ext cx="1494949" cy="2471640"/>
            <a:chOff x="5845969" y="1966624"/>
            <a:chExt cx="1494949" cy="2471640"/>
          </a:xfrm>
        </p:grpSpPr>
        <p:sp>
          <p:nvSpPr>
            <p:cNvPr id="23" name="Rectangle 22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8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3" name="Oval 42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1" name="Oval 40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9" name="Oval 38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7" name="Line 98"/>
          <p:cNvSpPr>
            <a:spLocks noChangeShapeType="1"/>
          </p:cNvSpPr>
          <p:nvPr/>
        </p:nvSpPr>
        <p:spPr bwMode="auto">
          <a:xfrm flipV="1">
            <a:off x="4560798" y="4757261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11173" y="5795260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9" name="Group 48"/>
          <p:cNvGrpSpPr>
            <a:grpSpLocks/>
          </p:cNvGrpSpPr>
          <p:nvPr/>
        </p:nvGrpSpPr>
        <p:grpSpPr>
          <a:xfrm>
            <a:off x="5942178" y="4443324"/>
            <a:ext cx="274320" cy="274320"/>
            <a:chOff x="5321855" y="1947584"/>
            <a:chExt cx="596345" cy="1028700"/>
          </a:xfrm>
        </p:grpSpPr>
        <p:sp>
          <p:nvSpPr>
            <p:cNvPr id="50" name="Oval 49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2" name="Line 98"/>
          <p:cNvSpPr>
            <a:spLocks noChangeShapeType="1"/>
          </p:cNvSpPr>
          <p:nvPr/>
        </p:nvSpPr>
        <p:spPr bwMode="auto">
          <a:xfrm rot="5400000" flipV="1">
            <a:off x="5671280" y="4341153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>
          <a:xfrm>
            <a:off x="5917508" y="3377182"/>
            <a:ext cx="274320" cy="274319"/>
            <a:chOff x="5321855" y="1947584"/>
            <a:chExt cx="596345" cy="1028700"/>
          </a:xfrm>
        </p:grpSpPr>
        <p:sp>
          <p:nvSpPr>
            <p:cNvPr id="54" name="Oval 53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6" name="Line 98"/>
          <p:cNvSpPr>
            <a:spLocks noChangeShapeType="1"/>
          </p:cNvSpPr>
          <p:nvPr/>
        </p:nvSpPr>
        <p:spPr bwMode="auto">
          <a:xfrm rot="5400000" flipV="1">
            <a:off x="5592254" y="3254621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95773" y="4907320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4588954" y="4080617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9" name="Rectangle 58"/>
          <p:cNvSpPr/>
          <p:nvPr/>
        </p:nvSpPr>
        <p:spPr>
          <a:xfrm>
            <a:off x="4684239" y="2865232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948339" y="5952950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>
            <a:off x="3464560" y="4605884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3572675" y="4244179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 flipV="1">
            <a:off x="3435669" y="2956002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>
            <a:off x="3473768" y="4460504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2367428" y="5372094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97732" y="5417857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2812546" y="5641963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3001155" y="5697264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2113710" y="4013333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452079" y="4108069"/>
            <a:ext cx="1012481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>
                <a:latin typeface="Arial"/>
                <a:cs typeface="Arial"/>
              </a:rPr>
              <a:t>TLR4 module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2697275" y="3442229"/>
            <a:ext cx="544159" cy="563066"/>
            <a:chOff x="2925328" y="357827"/>
            <a:chExt cx="583027" cy="645514"/>
          </a:xfrm>
        </p:grpSpPr>
        <p:sp>
          <p:nvSpPr>
            <p:cNvPr id="83" name="Explosion 1 82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Snip Diagonal Corner Rectangle 76"/>
          <p:cNvSpPr/>
          <p:nvPr/>
        </p:nvSpPr>
        <p:spPr>
          <a:xfrm flipH="1">
            <a:off x="2996174" y="4383184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78" name="Rectangle 77"/>
          <p:cNvSpPr/>
          <p:nvPr/>
        </p:nvSpPr>
        <p:spPr>
          <a:xfrm flipH="1">
            <a:off x="2926743" y="4385722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534451" y="4388848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31968" y="4383184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90293" y="5649860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88" name="Rectangle 87"/>
          <p:cNvSpPr/>
          <p:nvPr/>
        </p:nvSpPr>
        <p:spPr>
          <a:xfrm>
            <a:off x="510135" y="227319"/>
            <a:ext cx="6678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 1 to 3, together (</a:t>
            </a:r>
            <a:r>
              <a:rPr lang="en-US" sz="2400" b="1" dirty="0" err="1" smtClean="0">
                <a:solidFill>
                  <a:srgbClr val="0000FF"/>
                </a:solidFill>
              </a:rPr>
              <a:t>NFkB</a:t>
            </a:r>
            <a:r>
              <a:rPr lang="en-US" sz="2400" b="1" dirty="0" smtClean="0">
                <a:solidFill>
                  <a:srgbClr val="0000FF"/>
                </a:solidFill>
              </a:rPr>
              <a:t> as input, 4 outputs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4876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135" y="354319"/>
            <a:ext cx="6678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Module  1 to 3, together (</a:t>
            </a:r>
            <a:r>
              <a:rPr lang="en-US" sz="2400" b="1" dirty="0" err="1" smtClean="0">
                <a:solidFill>
                  <a:srgbClr val="0000FF"/>
                </a:solidFill>
              </a:rPr>
              <a:t>NFkB</a:t>
            </a:r>
            <a:r>
              <a:rPr lang="en-US" sz="2400" b="1" dirty="0" smtClean="0">
                <a:solidFill>
                  <a:srgbClr val="0000FF"/>
                </a:solidFill>
              </a:rPr>
              <a:t> as input, 4 outputs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651849"/>
              </p:ext>
            </p:extLst>
          </p:nvPr>
        </p:nvGraphicFramePr>
        <p:xfrm>
          <a:off x="6918048" y="965200"/>
          <a:ext cx="1590182" cy="5199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84"/>
                <a:gridCol w="815380"/>
                <a:gridCol w="594918"/>
              </a:tblGrid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Kd_tr_fold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V_tr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k_pr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k_sec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k_tl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kdeg_p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pr_fold_mko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pr_fold_tko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tl_fold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5" name="Picture 4" descr="bestFi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5" y="9652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2: Linking all modules together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5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7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2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4" name="Rectangle 13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2" name="Rectangle 21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6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9" name="Oval 48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1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3" name="Oval 52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5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9" name="24-Point Star 68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5" name="Straight Arrow Connector 74"/>
          <p:cNvCxnSpPr>
            <a:stCxn id="82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7" name="Explosion 1 76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Snip Diagonal Corner Rectangle 79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2" name="Round Diagonal Corner Rectangle 81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2514091" y="2583098"/>
            <a:ext cx="820778" cy="457573"/>
            <a:chOff x="5902691" y="1091537"/>
            <a:chExt cx="820778" cy="457573"/>
          </a:xfrm>
        </p:grpSpPr>
        <p:sp>
          <p:nvSpPr>
            <p:cNvPr id="87" name="Freeform 86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9730" y="1135412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ERK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587580" y="3612487"/>
            <a:ext cx="814942" cy="457573"/>
            <a:chOff x="5902691" y="1091537"/>
            <a:chExt cx="814942" cy="457573"/>
          </a:xfrm>
        </p:grpSpPr>
        <p:sp>
          <p:nvSpPr>
            <p:cNvPr id="92" name="Freeform 91"/>
            <p:cNvSpPr>
              <a:spLocks noChangeAspect="1"/>
            </p:cNvSpPr>
            <p:nvPr/>
          </p:nvSpPr>
          <p:spPr>
            <a:xfrm rot="16200000">
              <a:off x="6144628" y="1002090"/>
              <a:ext cx="457200" cy="636839"/>
            </a:xfrm>
            <a:custGeom>
              <a:avLst/>
              <a:gdLst>
                <a:gd name="connsiteX0" fmla="*/ 256303 w 650472"/>
                <a:gd name="connsiteY0" fmla="*/ 3852 h 906050"/>
                <a:gd name="connsiteX1" fmla="*/ 2303 w 650472"/>
                <a:gd name="connsiteY1" fmla="*/ 156252 h 906050"/>
                <a:gd name="connsiteX2" fmla="*/ 129303 w 650472"/>
                <a:gd name="connsiteY2" fmla="*/ 435652 h 906050"/>
                <a:gd name="connsiteX3" fmla="*/ 103903 w 650472"/>
                <a:gd name="connsiteY3" fmla="*/ 778552 h 906050"/>
                <a:gd name="connsiteX4" fmla="*/ 370603 w 650472"/>
                <a:gd name="connsiteY4" fmla="*/ 905552 h 906050"/>
                <a:gd name="connsiteX5" fmla="*/ 650003 w 650472"/>
                <a:gd name="connsiteY5" fmla="*/ 740452 h 906050"/>
                <a:gd name="connsiteX6" fmla="*/ 434103 w 650472"/>
                <a:gd name="connsiteY6" fmla="*/ 410252 h 906050"/>
                <a:gd name="connsiteX7" fmla="*/ 319803 w 650472"/>
                <a:gd name="connsiteY7" fmla="*/ 308652 h 906050"/>
                <a:gd name="connsiteX8" fmla="*/ 256303 w 650472"/>
                <a:gd name="connsiteY8" fmla="*/ 3852 h 90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0472" h="906050">
                  <a:moveTo>
                    <a:pt x="256303" y="3852"/>
                  </a:moveTo>
                  <a:cubicBezTo>
                    <a:pt x="203386" y="-21548"/>
                    <a:pt x="23470" y="84285"/>
                    <a:pt x="2303" y="156252"/>
                  </a:cubicBezTo>
                  <a:cubicBezTo>
                    <a:pt x="-18864" y="228219"/>
                    <a:pt x="112370" y="331935"/>
                    <a:pt x="129303" y="435652"/>
                  </a:cubicBezTo>
                  <a:cubicBezTo>
                    <a:pt x="146236" y="539369"/>
                    <a:pt x="63686" y="700235"/>
                    <a:pt x="103903" y="778552"/>
                  </a:cubicBezTo>
                  <a:cubicBezTo>
                    <a:pt x="144120" y="856869"/>
                    <a:pt x="279586" y="911902"/>
                    <a:pt x="370603" y="905552"/>
                  </a:cubicBezTo>
                  <a:cubicBezTo>
                    <a:pt x="461620" y="899202"/>
                    <a:pt x="639420" y="823002"/>
                    <a:pt x="650003" y="740452"/>
                  </a:cubicBezTo>
                  <a:cubicBezTo>
                    <a:pt x="660586" y="657902"/>
                    <a:pt x="489136" y="482219"/>
                    <a:pt x="434103" y="410252"/>
                  </a:cubicBezTo>
                  <a:cubicBezTo>
                    <a:pt x="379070" y="338285"/>
                    <a:pt x="347320" y="374269"/>
                    <a:pt x="319803" y="308652"/>
                  </a:cubicBezTo>
                  <a:cubicBezTo>
                    <a:pt x="292286" y="243035"/>
                    <a:pt x="309220" y="29252"/>
                    <a:pt x="256303" y="385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5915108" y="1176357"/>
              <a:ext cx="279400" cy="29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79730" y="1135412"/>
              <a:ext cx="5379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P38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902691" y="1091537"/>
              <a:ext cx="305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96" name="Rectangle 39"/>
          <p:cNvSpPr>
            <a:spLocks noChangeArrowheads="1"/>
          </p:cNvSpPr>
          <p:nvPr/>
        </p:nvSpPr>
        <p:spPr bwMode="auto">
          <a:xfrm>
            <a:off x="2074619" y="2029145"/>
            <a:ext cx="95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dsRNA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1009650" y="2068295"/>
            <a:ext cx="67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CpG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98" name="Straight Arrow Connector 97"/>
          <p:cNvCxnSpPr>
            <a:stCxn id="97" idx="2"/>
          </p:cNvCxnSpPr>
          <p:nvPr/>
        </p:nvCxnSpPr>
        <p:spPr>
          <a:xfrm>
            <a:off x="1346200" y="2438183"/>
            <a:ext cx="345915" cy="522894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</p:cNvCxnSpPr>
          <p:nvPr/>
        </p:nvCxnSpPr>
        <p:spPr>
          <a:xfrm flipH="1">
            <a:off x="2098454" y="2399033"/>
            <a:ext cx="453209" cy="597272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3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7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2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4" name="Rectangle 13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2" name="Rectangle 21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6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9" name="Oval 48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1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3" name="Oval 52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5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9" name="24-Point Star 68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5" name="Straight Arrow Connector 74"/>
          <p:cNvCxnSpPr>
            <a:stCxn id="82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7" name="Explosion 1 76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Snip Diagonal Corner Rectangle 79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2" name="Round Diagonal Corner Rectangle 81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39"/>
          <p:cNvSpPr>
            <a:spLocks noChangeArrowheads="1"/>
          </p:cNvSpPr>
          <p:nvPr/>
        </p:nvSpPr>
        <p:spPr bwMode="auto">
          <a:xfrm>
            <a:off x="2074619" y="2029145"/>
            <a:ext cx="6719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CpG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40"/>
          <p:cNvSpPr>
            <a:spLocks noChangeArrowheads="1"/>
          </p:cNvSpPr>
          <p:nvPr/>
        </p:nvSpPr>
        <p:spPr bwMode="auto">
          <a:xfrm>
            <a:off x="1009650" y="2068295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dsRNA</a:t>
            </a:r>
            <a:endParaRPr lang="en-US" sz="18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98" name="Straight Arrow Connector 97"/>
          <p:cNvCxnSpPr>
            <a:stCxn id="97" idx="2"/>
          </p:cNvCxnSpPr>
          <p:nvPr/>
        </p:nvCxnSpPr>
        <p:spPr>
          <a:xfrm>
            <a:off x="1486704" y="2437627"/>
            <a:ext cx="205411" cy="52345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6" idx="2"/>
          </p:cNvCxnSpPr>
          <p:nvPr/>
        </p:nvCxnSpPr>
        <p:spPr>
          <a:xfrm flipH="1">
            <a:off x="2098455" y="2398477"/>
            <a:ext cx="312122" cy="59782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5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0976" y="5591944"/>
            <a:ext cx="3778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 smtClean="0">
                <a:solidFill>
                  <a:srgbClr val="000000"/>
                </a:solidFill>
                <a:latin typeface="Symbol" charset="0"/>
                <a:ea typeface="ＭＳ Ｐゴシック" charset="0"/>
                <a:cs typeface="Arial" charset="0"/>
              </a:rPr>
              <a:t>k</a:t>
            </a:r>
            <a:r>
              <a:rPr lang="en-US" sz="1200" b="1" dirty="0" err="1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B</a:t>
            </a:r>
            <a:endParaRPr lang="en-US" sz="1200" b="1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2278851" y="5285556"/>
            <a:ext cx="1143000" cy="322263"/>
            <a:chOff x="3101181" y="5965825"/>
            <a:chExt cx="1143000" cy="322263"/>
          </a:xfrm>
        </p:grpSpPr>
        <p:sp>
          <p:nvSpPr>
            <p:cNvPr id="7" name="Line 41"/>
            <p:cNvSpPr>
              <a:spLocks noChangeShapeType="1"/>
            </p:cNvSpPr>
            <p:nvPr/>
          </p:nvSpPr>
          <p:spPr bwMode="auto">
            <a:xfrm flipH="1" flipV="1">
              <a:off x="3117056" y="6181725"/>
              <a:ext cx="1127125" cy="9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Line 42"/>
            <p:cNvSpPr>
              <a:spLocks noChangeShapeType="1"/>
            </p:cNvSpPr>
            <p:nvPr/>
          </p:nvSpPr>
          <p:spPr bwMode="auto">
            <a:xfrm>
              <a:off x="3426619" y="5965825"/>
              <a:ext cx="0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3101181" y="5972175"/>
              <a:ext cx="3317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Rectangle 68"/>
            <p:cNvSpPr>
              <a:spLocks noChangeArrowheads="1"/>
            </p:cNvSpPr>
            <p:nvPr/>
          </p:nvSpPr>
          <p:spPr bwMode="auto">
            <a:xfrm>
              <a:off x="3588544" y="6067425"/>
              <a:ext cx="492125" cy="220663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1" name="Rectangle 74"/>
          <p:cNvSpPr>
            <a:spLocks noChangeArrowheads="1"/>
          </p:cNvSpPr>
          <p:nvPr/>
        </p:nvSpPr>
        <p:spPr bwMode="auto">
          <a:xfrm>
            <a:off x="3564374" y="5231879"/>
            <a:ext cx="528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TNF</a:t>
            </a:r>
          </a:p>
        </p:txBody>
      </p:sp>
      <p:sp>
        <p:nvSpPr>
          <p:cNvPr id="12" name="Line 98"/>
          <p:cNvSpPr>
            <a:spLocks noChangeShapeType="1"/>
          </p:cNvSpPr>
          <p:nvPr/>
        </p:nvSpPr>
        <p:spPr bwMode="auto">
          <a:xfrm flipV="1">
            <a:off x="3204522" y="4685301"/>
            <a:ext cx="234950" cy="44981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98176" y="4429239"/>
            <a:ext cx="1901349" cy="95433"/>
            <a:chOff x="4591050" y="5183654"/>
            <a:chExt cx="1901349" cy="95433"/>
          </a:xfrm>
        </p:grpSpPr>
        <p:sp>
          <p:nvSpPr>
            <p:cNvPr id="14" name="Rectangle 13"/>
            <p:cNvSpPr/>
            <p:nvPr/>
          </p:nvSpPr>
          <p:spPr>
            <a:xfrm>
              <a:off x="4749800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384800" y="5183654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5019" y="5183654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ne 98"/>
            <p:cNvSpPr>
              <a:spLocks noChangeShapeType="1"/>
            </p:cNvSpPr>
            <p:nvPr/>
          </p:nvSpPr>
          <p:spPr bwMode="auto">
            <a:xfrm flipV="1">
              <a:off x="51943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Line 98"/>
            <p:cNvSpPr>
              <a:spLocks noChangeShapeType="1"/>
            </p:cNvSpPr>
            <p:nvPr/>
          </p:nvSpPr>
          <p:spPr bwMode="auto">
            <a:xfrm flipV="1">
              <a:off x="566420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" name="Line 98"/>
            <p:cNvSpPr>
              <a:spLocks noChangeShapeType="1"/>
            </p:cNvSpPr>
            <p:nvPr/>
          </p:nvSpPr>
          <p:spPr bwMode="auto">
            <a:xfrm flipV="1">
              <a:off x="4591050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flipV="1">
              <a:off x="6309519" y="5235950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1056" y="1173335"/>
            <a:ext cx="1494949" cy="2471640"/>
            <a:chOff x="5845969" y="1966624"/>
            <a:chExt cx="1494949" cy="2471640"/>
          </a:xfrm>
        </p:grpSpPr>
        <p:sp>
          <p:nvSpPr>
            <p:cNvPr id="22" name="Rectangle 21"/>
            <p:cNvSpPr/>
            <p:nvPr/>
          </p:nvSpPr>
          <p:spPr>
            <a:xfrm>
              <a:off x="6004719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6519" y="4342831"/>
              <a:ext cx="274320" cy="9543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13538" y="4342831"/>
              <a:ext cx="444500" cy="95433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98"/>
            <p:cNvSpPr>
              <a:spLocks noChangeShapeType="1"/>
            </p:cNvSpPr>
            <p:nvPr/>
          </p:nvSpPr>
          <p:spPr bwMode="auto">
            <a:xfrm flipV="1">
              <a:off x="5845969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6" name="Line 98"/>
            <p:cNvSpPr>
              <a:spLocks noChangeShapeType="1"/>
            </p:cNvSpPr>
            <p:nvPr/>
          </p:nvSpPr>
          <p:spPr bwMode="auto">
            <a:xfrm flipV="1">
              <a:off x="7158038" y="4395127"/>
              <a:ext cx="1828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7" name="Line 98"/>
            <p:cNvSpPr>
              <a:spLocks noChangeShapeType="1"/>
            </p:cNvSpPr>
            <p:nvPr/>
          </p:nvSpPr>
          <p:spPr bwMode="auto">
            <a:xfrm flipV="1">
              <a:off x="6553200" y="3696388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93619" y="3463992"/>
              <a:ext cx="914400" cy="101600"/>
              <a:chOff x="5060950" y="2705100"/>
              <a:chExt cx="2670969" cy="1016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060950" y="27051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071269" y="2794000"/>
                <a:ext cx="2660650" cy="1270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6449521" y="2995324"/>
              <a:ext cx="236728" cy="630647"/>
              <a:chOff x="4189317" y="709892"/>
              <a:chExt cx="236728" cy="63064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59355" y="709892"/>
                <a:ext cx="109728" cy="536667"/>
                <a:chOff x="4084541" y="464709"/>
                <a:chExt cx="109728" cy="536667"/>
              </a:xfrm>
            </p:grpSpPr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>
                  <a:off x="4084541" y="4647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9405" y="8184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189317" y="803872"/>
                <a:ext cx="109728" cy="536667"/>
                <a:chOff x="3779741" y="159909"/>
                <a:chExt cx="109728" cy="536667"/>
              </a:xfrm>
            </p:grpSpPr>
            <p:sp>
              <p:nvSpPr>
                <p:cNvPr id="40" name="Oval 39"/>
                <p:cNvSpPr>
                  <a:spLocks noChangeAspect="1"/>
                </p:cNvSpPr>
                <p:nvPr/>
              </p:nvSpPr>
              <p:spPr>
                <a:xfrm>
                  <a:off x="3779741" y="1599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834605" y="5136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316317" y="803872"/>
                <a:ext cx="109728" cy="536667"/>
                <a:chOff x="3932141" y="312309"/>
                <a:chExt cx="109728" cy="536667"/>
              </a:xfrm>
            </p:grpSpPr>
            <p:sp>
              <p:nvSpPr>
                <p:cNvPr id="38" name="Oval 37"/>
                <p:cNvSpPr>
                  <a:spLocks noChangeAspect="1"/>
                </p:cNvSpPr>
                <p:nvPr/>
              </p:nvSpPr>
              <p:spPr>
                <a:xfrm>
                  <a:off x="3932141" y="312309"/>
                  <a:ext cx="109728" cy="353787"/>
                </a:xfrm>
                <a:prstGeom prst="ellipse">
                  <a:avLst/>
                </a:prstGeom>
                <a:pattFill prst="pct50">
                  <a:fgClr>
                    <a:schemeClr val="tx1"/>
                  </a:fgClr>
                  <a:bgClr>
                    <a:prstClr val="white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987005" y="666096"/>
                  <a:ext cx="0" cy="182880"/>
                </a:xfrm>
                <a:prstGeom prst="line">
                  <a:avLst/>
                </a:prstGeom>
                <a:noFill/>
                <a:ln w="38100" cmpd="sng">
                  <a:solidFill>
                    <a:srgbClr val="000000"/>
                  </a:solidFill>
                  <a:round/>
                  <a:headEnd type="none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6449521" y="1966624"/>
              <a:ext cx="236728" cy="447767"/>
              <a:chOff x="6405278" y="1966624"/>
              <a:chExt cx="236728" cy="447767"/>
            </a:xfrm>
          </p:grpSpPr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6475316" y="196662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>
              <a:xfrm>
                <a:off x="6405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6532278" y="2060604"/>
                <a:ext cx="109728" cy="353787"/>
              </a:xfrm>
              <a:prstGeom prst="ellipse">
                <a:avLst/>
              </a:prstGeom>
              <a:pattFill prst="pct50">
                <a:fgClr>
                  <a:schemeClr val="tx1"/>
                </a:fgClr>
                <a:bgClr>
                  <a:prstClr val="white"/>
                </a:bgClr>
              </a:patt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Line 98"/>
            <p:cNvSpPr>
              <a:spLocks noChangeShapeType="1"/>
            </p:cNvSpPr>
            <p:nvPr/>
          </p:nvSpPr>
          <p:spPr bwMode="auto">
            <a:xfrm flipV="1">
              <a:off x="6559249" y="2414391"/>
              <a:ext cx="0" cy="51944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46" name="Line 98"/>
          <p:cNvSpPr>
            <a:spLocks noChangeShapeType="1"/>
          </p:cNvSpPr>
          <p:nvPr/>
        </p:nvSpPr>
        <p:spPr bwMode="auto">
          <a:xfrm flipV="1">
            <a:off x="3504271" y="375321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54646" y="4791214"/>
            <a:ext cx="1571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Transcription, f</a:t>
            </a:r>
            <a:r>
              <a:rPr lang="en-US" sz="1200" i="1" dirty="0"/>
              <a:t>(</a:t>
            </a:r>
            <a:r>
              <a:rPr lang="en-US" sz="1200" i="1" dirty="0" err="1"/>
              <a:t>NFkB</a:t>
            </a:r>
            <a:r>
              <a:rPr lang="en-US" sz="1200" i="1" dirty="0"/>
              <a:t>)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>
          <a:xfrm>
            <a:off x="4885651" y="3439278"/>
            <a:ext cx="274320" cy="274320"/>
            <a:chOff x="5321855" y="1947584"/>
            <a:chExt cx="596345" cy="1028700"/>
          </a:xfrm>
        </p:grpSpPr>
        <p:sp>
          <p:nvSpPr>
            <p:cNvPr id="49" name="Oval 48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1" name="Line 98"/>
          <p:cNvSpPr>
            <a:spLocks noChangeShapeType="1"/>
          </p:cNvSpPr>
          <p:nvPr/>
        </p:nvSpPr>
        <p:spPr bwMode="auto">
          <a:xfrm rot="5400000" flipV="1">
            <a:off x="4614753" y="3337107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52" name="Group 51"/>
          <p:cNvGrpSpPr>
            <a:grpSpLocks/>
          </p:cNvGrpSpPr>
          <p:nvPr/>
        </p:nvGrpSpPr>
        <p:grpSpPr>
          <a:xfrm>
            <a:off x="4860981" y="2373136"/>
            <a:ext cx="274320" cy="274319"/>
            <a:chOff x="5321855" y="1947584"/>
            <a:chExt cx="596345" cy="1028700"/>
          </a:xfrm>
        </p:grpSpPr>
        <p:sp>
          <p:nvSpPr>
            <p:cNvPr id="53" name="Oval 52"/>
            <p:cNvSpPr/>
            <p:nvPr/>
          </p:nvSpPr>
          <p:spPr>
            <a:xfrm>
              <a:off x="5435600" y="1947584"/>
              <a:ext cx="330200" cy="10287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Line 98"/>
            <p:cNvSpPr>
              <a:spLocks noChangeShapeType="1"/>
            </p:cNvSpPr>
            <p:nvPr/>
          </p:nvSpPr>
          <p:spPr bwMode="auto">
            <a:xfrm flipV="1">
              <a:off x="5321855" y="2044699"/>
              <a:ext cx="596345" cy="77849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55" name="Line 98"/>
          <p:cNvSpPr>
            <a:spLocks noChangeShapeType="1"/>
          </p:cNvSpPr>
          <p:nvPr/>
        </p:nvSpPr>
        <p:spPr bwMode="auto">
          <a:xfrm rot="5400000" flipV="1">
            <a:off x="4535727" y="2250575"/>
            <a:ext cx="0" cy="51944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39246" y="3903274"/>
            <a:ext cx="118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RNA processing</a:t>
            </a:r>
            <a:endParaRPr lang="en-US" sz="1200" i="1" dirty="0"/>
          </a:p>
        </p:txBody>
      </p:sp>
      <p:sp>
        <p:nvSpPr>
          <p:cNvPr id="57" name="Rectangle 56"/>
          <p:cNvSpPr/>
          <p:nvPr/>
        </p:nvSpPr>
        <p:spPr>
          <a:xfrm>
            <a:off x="3532427" y="3076571"/>
            <a:ext cx="9173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Translation</a:t>
            </a:r>
            <a:endParaRPr lang="en-US" sz="1200" i="1" dirty="0"/>
          </a:p>
        </p:txBody>
      </p:sp>
      <p:sp>
        <p:nvSpPr>
          <p:cNvPr id="58" name="Rectangle 57"/>
          <p:cNvSpPr/>
          <p:nvPr/>
        </p:nvSpPr>
        <p:spPr>
          <a:xfrm>
            <a:off x="3627712" y="1861186"/>
            <a:ext cx="7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Secretion</a:t>
            </a:r>
            <a:endParaRPr lang="en-US" sz="1200" i="1" dirty="0"/>
          </a:p>
        </p:txBody>
      </p:sp>
      <p:sp>
        <p:nvSpPr>
          <p:cNvPr id="59" name="Line 98"/>
          <p:cNvSpPr>
            <a:spLocks noChangeShapeType="1"/>
          </p:cNvSpPr>
          <p:nvPr/>
        </p:nvSpPr>
        <p:spPr bwMode="auto">
          <a:xfrm>
            <a:off x="1891812" y="4948904"/>
            <a:ext cx="387039" cy="30339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0" name="Line 98"/>
          <p:cNvSpPr>
            <a:spLocks noChangeShapeType="1"/>
          </p:cNvSpPr>
          <p:nvPr/>
        </p:nvSpPr>
        <p:spPr bwMode="auto">
          <a:xfrm>
            <a:off x="2408033" y="3601838"/>
            <a:ext cx="740768" cy="55574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1" name="Line 98"/>
          <p:cNvSpPr>
            <a:spLocks noChangeShapeType="1"/>
          </p:cNvSpPr>
          <p:nvPr/>
        </p:nvSpPr>
        <p:spPr bwMode="auto">
          <a:xfrm flipV="1">
            <a:off x="2516148" y="3240133"/>
            <a:ext cx="855458" cy="13900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 flipV="1">
            <a:off x="2379142" y="1951956"/>
            <a:ext cx="879956" cy="139020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3" name="Line 98"/>
          <p:cNvSpPr>
            <a:spLocks noChangeShapeType="1"/>
          </p:cNvSpPr>
          <p:nvPr/>
        </p:nvSpPr>
        <p:spPr bwMode="auto">
          <a:xfrm>
            <a:off x="2417241" y="3456458"/>
            <a:ext cx="2032575" cy="250246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ounded Rectangle 63"/>
          <p:cNvSpPr>
            <a:spLocks noChangeAspect="1"/>
          </p:cNvSpPr>
          <p:nvPr/>
        </p:nvSpPr>
        <p:spPr>
          <a:xfrm>
            <a:off x="1310901" y="4368048"/>
            <a:ext cx="1228954" cy="32109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41205" y="4413811"/>
            <a:ext cx="1020196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err="1">
                <a:latin typeface="Arial"/>
                <a:cs typeface="Arial"/>
              </a:rPr>
              <a:t>NFκB</a:t>
            </a:r>
            <a:r>
              <a:rPr lang="en-US" sz="1100" dirty="0">
                <a:latin typeface="Arial"/>
                <a:cs typeface="Arial"/>
              </a:rPr>
              <a:t> module</a:t>
            </a:r>
          </a:p>
        </p:txBody>
      </p: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1287194" y="3956903"/>
            <a:ext cx="1228954" cy="31571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53737" y="3986753"/>
            <a:ext cx="894905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1100" dirty="0">
                <a:latin typeface="Arial"/>
                <a:cs typeface="Arial"/>
              </a:rPr>
              <a:t>IKK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757546" y="4204934"/>
            <a:ext cx="364202" cy="224731"/>
            <a:chOff x="2576623" y="2807855"/>
            <a:chExt cx="390216" cy="257638"/>
          </a:xfrm>
        </p:grpSpPr>
        <p:sp>
          <p:nvSpPr>
            <p:cNvPr id="69" name="24-Point Star 68"/>
            <p:cNvSpPr/>
            <p:nvPr/>
          </p:nvSpPr>
          <p:spPr>
            <a:xfrm>
              <a:off x="2583952" y="2807855"/>
              <a:ext cx="357693" cy="256835"/>
            </a:xfrm>
            <a:prstGeom prst="star24">
              <a:avLst/>
            </a:prstGeom>
            <a:solidFill>
              <a:srgbClr val="00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Arial"/>
                <a:cs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76623" y="2818502"/>
              <a:ext cx="390216" cy="246991"/>
            </a:xfrm>
            <a:prstGeom prst="rect">
              <a:avLst/>
            </a:prstGeom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IKK</a:t>
              </a:r>
            </a:p>
          </p:txBody>
        </p:sp>
      </p:grpSp>
      <p:sp>
        <p:nvSpPr>
          <p:cNvPr id="71" name="Oval 4"/>
          <p:cNvSpPr>
            <a:spLocks noChangeArrowheads="1"/>
          </p:cNvSpPr>
          <p:nvPr/>
        </p:nvSpPr>
        <p:spPr bwMode="auto">
          <a:xfrm>
            <a:off x="1756019" y="4637917"/>
            <a:ext cx="242728" cy="20060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944628" y="4693218"/>
            <a:ext cx="205901" cy="145302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040" tIns="41020" rIns="82040" bIns="41020" anchor="ctr">
            <a:prstTxWarp prst="textNoShape">
              <a:avLst/>
            </a:prstTxWarp>
          </a:bodyPr>
          <a:lstStyle/>
          <a:p>
            <a:endParaRPr lang="en-US" sz="700" dirty="0">
              <a:latin typeface="Arial"/>
              <a:cs typeface="Arial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1057183" y="3009287"/>
            <a:ext cx="1621536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95552" y="3104023"/>
            <a:ext cx="934028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TLR </a:t>
            </a:r>
            <a:r>
              <a:rPr lang="en-US" sz="1100" dirty="0">
                <a:latin typeface="Arial"/>
                <a:cs typeface="Arial"/>
              </a:rPr>
              <a:t>module</a:t>
            </a:r>
          </a:p>
        </p:txBody>
      </p:sp>
      <p:cxnSp>
        <p:nvCxnSpPr>
          <p:cNvPr id="75" name="Straight Arrow Connector 74"/>
          <p:cNvCxnSpPr>
            <a:stCxn id="82" idx="1"/>
          </p:cNvCxnSpPr>
          <p:nvPr/>
        </p:nvCxnSpPr>
        <p:spPr>
          <a:xfrm>
            <a:off x="1682750" y="3558115"/>
            <a:ext cx="7890" cy="381346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1640748" y="2438183"/>
            <a:ext cx="544159" cy="563066"/>
            <a:chOff x="2925328" y="357827"/>
            <a:chExt cx="583027" cy="645514"/>
          </a:xfrm>
        </p:grpSpPr>
        <p:sp>
          <p:nvSpPr>
            <p:cNvPr id="77" name="Explosion 1 76"/>
            <p:cNvSpPr/>
            <p:nvPr/>
          </p:nvSpPr>
          <p:spPr>
            <a:xfrm>
              <a:off x="2925328" y="357827"/>
              <a:ext cx="583027" cy="429914"/>
            </a:xfrm>
            <a:prstGeom prst="irregularSeal1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04095" y="443334"/>
              <a:ext cx="411632" cy="246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LPS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08961" y="755105"/>
              <a:ext cx="0" cy="248236"/>
            </a:xfrm>
            <a:prstGeom prst="straightConnector1">
              <a:avLst/>
            </a:prstGeom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Snip Diagonal Corner Rectangle 79"/>
          <p:cNvSpPr/>
          <p:nvPr/>
        </p:nvSpPr>
        <p:spPr>
          <a:xfrm flipH="1">
            <a:off x="1939647" y="3379138"/>
            <a:ext cx="403444" cy="175846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 flipH="1">
            <a:off x="1870216" y="3381676"/>
            <a:ext cx="51557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MyD88*</a:t>
            </a:r>
            <a:endParaRPr lang="en-US" sz="800" b="1" baseline="30000" dirty="0">
              <a:latin typeface="Arial"/>
              <a:cs typeface="Arial"/>
            </a:endParaRPr>
          </a:p>
        </p:txBody>
      </p:sp>
      <p:sp>
        <p:nvSpPr>
          <p:cNvPr id="82" name="Round Diagonal Corner Rectangle 81"/>
          <p:cNvSpPr/>
          <p:nvPr/>
        </p:nvSpPr>
        <p:spPr>
          <a:xfrm>
            <a:off x="1477924" y="3384802"/>
            <a:ext cx="409651" cy="173313"/>
          </a:xfrm>
          <a:prstGeom prst="round2DiagRect">
            <a:avLst/>
          </a:prstGeom>
          <a:solidFill>
            <a:srgbClr val="2397E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75441" y="3379138"/>
            <a:ext cx="414230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TRIF*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33766" y="4645814"/>
            <a:ext cx="43498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101033" y="3568409"/>
            <a:ext cx="3016" cy="398570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>
            <a:spLocks/>
          </p:cNvSpPr>
          <p:nvPr/>
        </p:nvSpPr>
        <p:spPr>
          <a:xfrm>
            <a:off x="0" y="3019994"/>
            <a:ext cx="914400" cy="4785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r>
              <a:rPr lang="en-US" dirty="0" smtClean="0">
                <a:latin typeface="Arial"/>
                <a:cs typeface="Arial"/>
              </a:rPr>
              <a:t>TT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-64948" y="3118683"/>
            <a:ext cx="1043614" cy="252118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1100" dirty="0" smtClean="0">
                <a:latin typeface="Arial"/>
                <a:cs typeface="Arial"/>
              </a:rPr>
              <a:t>TNFR module</a:t>
            </a:r>
            <a:endParaRPr lang="en-US" sz="1100" dirty="0">
              <a:latin typeface="Arial"/>
              <a:cs typeface="Arial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527050" y="3530326"/>
            <a:ext cx="819150" cy="372948"/>
          </a:xfrm>
          <a:prstGeom prst="straightConnector1">
            <a:avLst/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3"/>
          <p:cNvCxnSpPr/>
          <p:nvPr/>
        </p:nvCxnSpPr>
        <p:spPr>
          <a:xfrm rot="10800000" flipV="1">
            <a:off x="501230" y="1547458"/>
            <a:ext cx="2385372" cy="1309154"/>
          </a:xfrm>
          <a:prstGeom prst="curvedConnector3">
            <a:avLst>
              <a:gd name="adj1" fmla="val 100047"/>
            </a:avLst>
          </a:prstGeom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56" y="1175110"/>
            <a:ext cx="6548722" cy="4380624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905619" y="418068"/>
            <a:ext cx="33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TLR4 model diagram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1024113" y="56319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100 Reactions </a:t>
            </a:r>
            <a:endParaRPr lang="en-US" dirty="0"/>
          </a:p>
        </p:txBody>
      </p:sp>
      <p:sp>
        <p:nvSpPr>
          <p:cNvPr id="3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019800" y="1422400"/>
            <a:ext cx="13208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319635" y="9187"/>
            <a:ext cx="51413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Linking with TLR4 model (</a:t>
            </a:r>
            <a:r>
              <a:rPr lang="en-US" sz="2400" b="1" dirty="0" smtClean="0">
                <a:solidFill>
                  <a:srgbClr val="FF0000"/>
                </a:solidFill>
              </a:rPr>
              <a:t>LPS as input</a:t>
            </a:r>
            <a:r>
              <a:rPr lang="en-US" sz="2400" b="1" dirty="0" smtClean="0"/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TNF feedback contribute to the 60mins -120mins activity in </a:t>
            </a:r>
            <a:r>
              <a:rPr lang="en-US" dirty="0" smtClean="0">
                <a:solidFill>
                  <a:srgbClr val="0000FF"/>
                </a:solidFill>
              </a:rPr>
              <a:t>myd88 pathway but not trif </a:t>
            </a:r>
            <a:endParaRPr lang="en-US" dirty="0">
              <a:solidFill>
                <a:srgbClr val="0000FF"/>
              </a:solidFill>
            </a:endParaRPr>
          </a:p>
          <a:p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178143" y="4408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7" name="Picture 16" descr="Fig5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92" y="152033"/>
            <a:ext cx="5299364" cy="685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24732" y="0"/>
            <a:ext cx="279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Dashed lines: without TNF </a:t>
            </a:r>
            <a:r>
              <a:rPr lang="en-US" sz="1400" dirty="0" smtClean="0"/>
              <a:t>feedback</a:t>
            </a:r>
          </a:p>
          <a:p>
            <a:r>
              <a:rPr lang="en-US" sz="1400" dirty="0" smtClean="0"/>
              <a:t>Solid lines: with TNF feedback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823350" y="1189960"/>
            <a:ext cx="0" cy="34325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117186" y="2252050"/>
            <a:ext cx="5026814" cy="4605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1955800"/>
            <a:ext cx="4105655" cy="36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5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5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25" y="13008"/>
            <a:ext cx="5210954" cy="6743587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725108" y="51551"/>
            <a:ext cx="8418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TNF feedback contribute </a:t>
            </a:r>
            <a:r>
              <a:rPr lang="en-US" sz="2400" dirty="0" smtClean="0">
                <a:solidFill>
                  <a:srgbClr val="0000FF"/>
                </a:solidFill>
              </a:rPr>
              <a:t> to myd88 </a:t>
            </a:r>
            <a:r>
              <a:rPr lang="en-US" sz="2400" dirty="0">
                <a:solidFill>
                  <a:srgbClr val="0000FF"/>
                </a:solidFill>
              </a:rPr>
              <a:t>pathway but not trif 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/>
              <a:t>V</a:t>
            </a:r>
            <a:r>
              <a:rPr lang="en-US" sz="2400" b="1" dirty="0" smtClean="0"/>
              <a:t>alidate by </a:t>
            </a:r>
            <a:r>
              <a:rPr lang="en-US" sz="2400" b="1" dirty="0" err="1" smtClean="0"/>
              <a:t>CpG</a:t>
            </a:r>
            <a:r>
              <a:rPr lang="en-US" sz="2400" b="1" dirty="0" smtClean="0"/>
              <a:t> and PIC stimulation (</a:t>
            </a:r>
            <a:r>
              <a:rPr lang="en-US" sz="2400" b="1" dirty="0"/>
              <a:t>1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5" y="1524000"/>
            <a:ext cx="4102100" cy="369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0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20173" r="5161" b="41018"/>
          <a:stretch/>
        </p:blipFill>
        <p:spPr>
          <a:xfrm>
            <a:off x="3947160" y="1865338"/>
            <a:ext cx="5212080" cy="2905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5" y="1524000"/>
            <a:ext cx="4102100" cy="36948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108" y="51551"/>
            <a:ext cx="84188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TNF feedback contribute </a:t>
            </a:r>
            <a:r>
              <a:rPr lang="en-US" sz="2400" dirty="0" smtClean="0">
                <a:solidFill>
                  <a:srgbClr val="0000FF"/>
                </a:solidFill>
              </a:rPr>
              <a:t> to myd88 </a:t>
            </a:r>
            <a:r>
              <a:rPr lang="en-US" sz="2400" dirty="0">
                <a:solidFill>
                  <a:srgbClr val="0000FF"/>
                </a:solidFill>
              </a:rPr>
              <a:t>pathway but not trif </a:t>
            </a:r>
            <a:endParaRPr lang="en-US" sz="2400" b="1" dirty="0" smtClean="0"/>
          </a:p>
          <a:p>
            <a:r>
              <a:rPr lang="en-US" sz="2400" b="1" dirty="0" smtClean="0"/>
              <a:t> </a:t>
            </a:r>
            <a:r>
              <a:rPr lang="en-US" sz="2400" b="1" dirty="0"/>
              <a:t>V</a:t>
            </a:r>
            <a:r>
              <a:rPr lang="en-US" sz="2400" b="1" dirty="0" smtClean="0"/>
              <a:t>alidate by </a:t>
            </a:r>
            <a:r>
              <a:rPr lang="en-US" sz="2400" b="1" dirty="0" err="1" smtClean="0"/>
              <a:t>CpG</a:t>
            </a:r>
            <a:r>
              <a:rPr lang="en-US" sz="2400" b="1" dirty="0" smtClean="0"/>
              <a:t> and PIC stimulation (2)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7885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9900" y="1001037"/>
            <a:ext cx="8216900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/>
              <a:t>1. Cytokine </a:t>
            </a:r>
            <a:r>
              <a:rPr lang="en-US" b="1" dirty="0"/>
              <a:t>production is tightly regulated at different molecular level. </a:t>
            </a:r>
            <a:br>
              <a:rPr lang="en-US" b="1" dirty="0"/>
            </a:br>
            <a:endParaRPr lang="en-US" b="1" dirty="0"/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constructed </a:t>
            </a:r>
            <a:r>
              <a:rPr lang="en-US" dirty="0"/>
              <a:t>the mathematical model in each module.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also tested </a:t>
            </a:r>
            <a:r>
              <a:rPr lang="en-US" dirty="0"/>
              <a:t>different regulation mechanisms by the model.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linked </a:t>
            </a:r>
            <a:r>
              <a:rPr lang="en-US" dirty="0"/>
              <a:t>all the modules together.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We </a:t>
            </a:r>
            <a:r>
              <a:rPr lang="en-US" dirty="0" smtClean="0"/>
              <a:t>linked </a:t>
            </a:r>
            <a:r>
              <a:rPr lang="en-US" dirty="0"/>
              <a:t>all the modules with TLR4 model (but seems not match </a:t>
            </a:r>
            <a:r>
              <a:rPr lang="en-US" i="1" dirty="0"/>
              <a:t>trif </a:t>
            </a:r>
            <a:r>
              <a:rPr lang="en-US" i="1" dirty="0" err="1"/>
              <a:t>ko</a:t>
            </a:r>
            <a:r>
              <a:rPr lang="en-US" dirty="0"/>
              <a:t> late phase for the </a:t>
            </a:r>
            <a:r>
              <a:rPr lang="en-US" dirty="0" err="1"/>
              <a:t>NFkB</a:t>
            </a:r>
            <a:r>
              <a:rPr lang="en-US" dirty="0"/>
              <a:t> activity, why?).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b="1" dirty="0" smtClean="0"/>
              <a:t>2. TNF </a:t>
            </a:r>
            <a:r>
              <a:rPr lang="en-US" b="1" dirty="0"/>
              <a:t>feedback is critical in determining stimulus specificity in the TLR signaling. </a:t>
            </a:r>
            <a:endParaRPr lang="en-US" b="1" dirty="0" smtClean="0"/>
          </a:p>
          <a:p>
            <a:pPr lvl="0"/>
            <a:r>
              <a:rPr lang="en-US" dirty="0"/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Linking TLR4 model + TNF production model + TNF receptor model can capture all the data, suggesting the TNF feedback is more important in MyD88 mediated signaling.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Testing this idea, by studying </a:t>
            </a:r>
            <a:r>
              <a:rPr lang="en-US" dirty="0" err="1"/>
              <a:t>CpG</a:t>
            </a:r>
            <a:r>
              <a:rPr lang="en-US" dirty="0"/>
              <a:t> and PIC, which are mediated by MyD88 and TRIF respectively.  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We see big difference in </a:t>
            </a:r>
            <a:r>
              <a:rPr lang="en-US" dirty="0" err="1"/>
              <a:t>CpG</a:t>
            </a:r>
            <a:r>
              <a:rPr lang="en-US" dirty="0"/>
              <a:t> responses but not PIC (readouts: TNF mRNA and Elisa). Adding </a:t>
            </a:r>
            <a:r>
              <a:rPr lang="en-US" dirty="0" err="1"/>
              <a:t>CpG</a:t>
            </a:r>
            <a:r>
              <a:rPr lang="en-US" dirty="0"/>
              <a:t> and PIC module into the big model confirms the </a:t>
            </a:r>
            <a:r>
              <a:rPr lang="en-US" dirty="0" smtClean="0"/>
              <a:t>difference.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The </a:t>
            </a:r>
            <a:r>
              <a:rPr lang="en-US" dirty="0"/>
              <a:t>big model also suggested upstream </a:t>
            </a:r>
            <a:r>
              <a:rPr lang="en-US" dirty="0" err="1"/>
              <a:t>NFkB</a:t>
            </a:r>
            <a:r>
              <a:rPr lang="en-US" dirty="0"/>
              <a:t> should also see the same </a:t>
            </a:r>
            <a:r>
              <a:rPr lang="en-US" dirty="0" smtClean="0"/>
              <a:t>result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 smtClean="0"/>
              <a:t>We </a:t>
            </a:r>
            <a:r>
              <a:rPr lang="en-US" dirty="0"/>
              <a:t>tested in </a:t>
            </a:r>
            <a:r>
              <a:rPr lang="en-US" dirty="0" err="1"/>
              <a:t>NFkB</a:t>
            </a:r>
            <a:r>
              <a:rPr lang="en-US" dirty="0"/>
              <a:t> activity </a:t>
            </a:r>
          </a:p>
          <a:p>
            <a:pPr marL="285750" lvl="0" indent="-285750">
              <a:buFont typeface="Arial"/>
              <a:buChar char="•"/>
            </a:pPr>
            <a:r>
              <a:rPr lang="en-US" dirty="0"/>
              <a:t>Lastly, functional study (image and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8548" y="138668"/>
            <a:ext cx="441939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Summary for this project. </a:t>
            </a:r>
          </a:p>
        </p:txBody>
      </p:sp>
    </p:spTree>
    <p:extLst>
      <p:ext uri="{BB962C8B-B14F-4D97-AF65-F5344CB8AC3E}">
        <p14:creationId xmlns:p14="http://schemas.microsoft.com/office/powerpoint/2010/main" val="124634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50967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NF-</a:t>
            </a:r>
            <a:r>
              <a:rPr lang="en-US" sz="800" b="1" dirty="0" err="1">
                <a:latin typeface="Arial"/>
                <a:cs typeface="Arial"/>
              </a:rPr>
              <a:t>κB</a:t>
            </a:r>
            <a:r>
              <a:rPr lang="en-US" sz="800" b="1" baseline="-25000" dirty="0" err="1">
                <a:latin typeface="Arial"/>
                <a:cs typeface="Arial"/>
              </a:rPr>
              <a:t>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28023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1915564" y="184666"/>
            <a:ext cx="531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smtClean="0"/>
              <a:t>validation and experimental data </a:t>
            </a:r>
            <a:endParaRPr lang="en-US" sz="2400" b="1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722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6945" y="235095"/>
            <a:ext cx="8712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/>
              <a:t>Challenge: Fit the mean behavior of single cell data for first 4 hours</a:t>
            </a:r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412836" y="856195"/>
            <a:ext cx="5340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Change as little as </a:t>
            </a:r>
            <a:r>
              <a:rPr lang="en-US" dirty="0" smtClean="0"/>
              <a:t>possible (</a:t>
            </a:r>
            <a:r>
              <a:rPr lang="en-US" b="1" dirty="0" smtClean="0"/>
              <a:t>find key parameters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NFkB</a:t>
            </a:r>
            <a:r>
              <a:rPr lang="en-US" dirty="0" smtClean="0"/>
              <a:t> module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Negative feedback is the key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28847" y="6005013"/>
            <a:ext cx="3416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Two peaks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average_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78" y="2101850"/>
            <a:ext cx="6553200" cy="407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8062" t="7984" r="1085" b="53098"/>
          <a:stretch/>
        </p:blipFill>
        <p:spPr>
          <a:xfrm>
            <a:off x="0" y="3429000"/>
            <a:ext cx="2675346" cy="1282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57776" y="2056884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Mean of single cell </a:t>
            </a:r>
            <a:r>
              <a:rPr lang="en-US" b="1" dirty="0" smtClean="0">
                <a:solidFill>
                  <a:srgbClr val="0000FF"/>
                </a:solidFill>
              </a:rPr>
              <a:t>trajectories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976" y="3084552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EMSA data and simulations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9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nfkb_ikk_contro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473200"/>
            <a:ext cx="6845300" cy="411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4910" y="1288534"/>
            <a:ext cx="8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IKK flux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88810" y="1288534"/>
            <a:ext cx="79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NFkBn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88165" y="5588000"/>
            <a:ext cx="120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Time (min)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69020" y="5555734"/>
            <a:ext cx="120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Time (min)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03555" y="3244334"/>
            <a:ext cx="69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42493" y="3244334"/>
            <a:ext cx="87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2072324" y="755134"/>
            <a:ext cx="4580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NFkB</a:t>
            </a:r>
            <a:r>
              <a:rPr lang="en-US" b="1" dirty="0"/>
              <a:t> module is trending to be oscillation. </a:t>
            </a:r>
          </a:p>
        </p:txBody>
      </p:sp>
    </p:spTree>
    <p:extLst>
      <p:ext uri="{BB962C8B-B14F-4D97-AF65-F5344CB8AC3E}">
        <p14:creationId xmlns:p14="http://schemas.microsoft.com/office/powerpoint/2010/main" val="105516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29466" y="1117984"/>
            <a:ext cx="2446528" cy="2014832"/>
            <a:chOff x="1014399" y="2504306"/>
            <a:chExt cx="2446528" cy="201483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14399" y="2877499"/>
              <a:ext cx="2446528" cy="8862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3634" y="3284796"/>
              <a:ext cx="1430303" cy="808687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2861044" y="3147459"/>
              <a:ext cx="532175" cy="206417"/>
              <a:chOff x="4056606" y="1730616"/>
              <a:chExt cx="570188" cy="236641"/>
            </a:xfrm>
            <a:effectLst/>
          </p:grpSpPr>
          <p:sp>
            <p:nvSpPr>
              <p:cNvPr id="12" name="Snip Diagonal Corner Rectangle 11"/>
              <p:cNvSpPr/>
              <p:nvPr/>
            </p:nvSpPr>
            <p:spPr>
              <a:xfrm flipH="1">
                <a:off x="4130997" y="1730616"/>
                <a:ext cx="432261" cy="201595"/>
              </a:xfrm>
              <a:prstGeom prst="snip2Diag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79984" tIns="39993" rIns="79984" bIns="39993" rtlCol="0" anchor="ctr"/>
              <a:lstStyle/>
              <a:p>
                <a:pPr algn="ctr"/>
                <a:endParaRPr lang="en-US" sz="800" dirty="0">
                  <a:latin typeface="Arial"/>
                  <a:cs typeface="Arial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H="1">
                <a:off x="4056606" y="1733526"/>
                <a:ext cx="570188" cy="233731"/>
              </a:xfrm>
              <a:prstGeom prst="rect">
                <a:avLst/>
              </a:prstGeom>
              <a:effectLst/>
            </p:spPr>
            <p:txBody>
              <a:bodyPr wrap="none" lIns="79984" tIns="39993" rIns="79984" bIns="39993">
                <a:spAutoFit/>
              </a:bodyPr>
              <a:lstStyle/>
              <a:p>
                <a:r>
                  <a:rPr lang="en-US" sz="800" b="1" dirty="0">
                    <a:latin typeface="Arial"/>
                    <a:cs typeface="Arial"/>
                  </a:rPr>
                  <a:t>MyD88*</a:t>
                </a:r>
                <a:endParaRPr lang="en-US" sz="800" b="1" baseline="30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14" name="Snip Diagonal Corner Rectangle 13"/>
            <p:cNvSpPr/>
            <p:nvPr/>
          </p:nvSpPr>
          <p:spPr>
            <a:xfrm flipH="1">
              <a:off x="1872552" y="3151807"/>
              <a:ext cx="403444" cy="175846"/>
            </a:xfrm>
            <a:prstGeom prst="snip2Diag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1817397" y="3152408"/>
              <a:ext cx="475645" cy="195575"/>
            </a:xfrm>
            <a:prstGeom prst="rect">
              <a:avLst/>
            </a:prstGeom>
            <a:effectLst/>
          </p:spPr>
          <p:txBody>
            <a:bodyPr wrap="none" lIns="71762" tIns="35882" rIns="71762" bIns="35882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</a:t>
              </a:r>
            </a:p>
          </p:txBody>
        </p:sp>
        <p:sp>
          <p:nvSpPr>
            <p:cNvPr id="16" name="Freeform 15"/>
            <p:cNvSpPr/>
            <p:nvPr/>
          </p:nvSpPr>
          <p:spPr>
            <a:xfrm rot="16200000" flipH="1">
              <a:off x="2520281" y="2923508"/>
              <a:ext cx="155501" cy="323981"/>
            </a:xfrm>
            <a:custGeom>
              <a:avLst/>
              <a:gdLst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89800 w 455416"/>
                <a:gd name="connsiteY11" fmla="*/ 279035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51314 w 455416"/>
                <a:gd name="connsiteY11" fmla="*/ 317522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16" h="721642">
                  <a:moveTo>
                    <a:pt x="339958" y="0"/>
                  </a:moveTo>
                  <a:lnTo>
                    <a:pt x="455416" y="134706"/>
                  </a:lnTo>
                  <a:lnTo>
                    <a:pt x="205258" y="346388"/>
                  </a:lnTo>
                  <a:lnTo>
                    <a:pt x="205258" y="413741"/>
                  </a:lnTo>
                  <a:lnTo>
                    <a:pt x="368823" y="538826"/>
                  </a:lnTo>
                  <a:lnTo>
                    <a:pt x="407309" y="490716"/>
                  </a:lnTo>
                  <a:lnTo>
                    <a:pt x="436173" y="721642"/>
                  </a:lnTo>
                  <a:lnTo>
                    <a:pt x="262987" y="712020"/>
                  </a:lnTo>
                  <a:lnTo>
                    <a:pt x="301473" y="663910"/>
                  </a:lnTo>
                  <a:lnTo>
                    <a:pt x="118665" y="548448"/>
                  </a:lnTo>
                  <a:lnTo>
                    <a:pt x="41693" y="471472"/>
                  </a:lnTo>
                  <a:cubicBezTo>
                    <a:pt x="0" y="326743"/>
                    <a:pt x="35278" y="381668"/>
                    <a:pt x="51314" y="317522"/>
                  </a:cubicBezTo>
                  <a:lnTo>
                    <a:pt x="176394" y="144328"/>
                  </a:lnTo>
                  <a:lnTo>
                    <a:pt x="339958" y="0"/>
                  </a:lnTo>
                  <a:close/>
                </a:path>
              </a:pathLst>
            </a:cu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639009" y="2504306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flipH="1">
              <a:off x="1683197" y="2508049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44026" y="2826150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31899" y="2825215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1660695" y="2589801"/>
              <a:ext cx="128937" cy="10507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639009" y="3746212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1677552" y="3749955"/>
              <a:ext cx="123297" cy="313423"/>
            </a:xfrm>
            <a:custGeom>
              <a:avLst/>
              <a:gdLst>
                <a:gd name="connsiteX0" fmla="*/ 352350 w 430504"/>
                <a:gd name="connsiteY0" fmla="*/ 0 h 1191846"/>
                <a:gd name="connsiteX1" fmla="*/ 658 w 430504"/>
                <a:gd name="connsiteY1" fmla="*/ 625230 h 1191846"/>
                <a:gd name="connsiteX2" fmla="*/ 430504 w 430504"/>
                <a:gd name="connsiteY2" fmla="*/ 1191846 h 1191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04" h="1191846">
                  <a:moveTo>
                    <a:pt x="352350" y="0"/>
                  </a:moveTo>
                  <a:cubicBezTo>
                    <a:pt x="169991" y="213294"/>
                    <a:pt x="-12368" y="426589"/>
                    <a:pt x="658" y="625230"/>
                  </a:cubicBezTo>
                  <a:cubicBezTo>
                    <a:pt x="13684" y="823871"/>
                    <a:pt x="430504" y="1191846"/>
                    <a:pt x="430504" y="1191846"/>
                  </a:cubicBezTo>
                </a:path>
              </a:pathLst>
            </a:cu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38381" y="4068056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31899" y="4067121"/>
              <a:ext cx="74053" cy="2161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654078" y="3825782"/>
              <a:ext cx="128937" cy="105073"/>
            </a:xfrm>
            <a:prstGeom prst="ellipse">
              <a:avLst/>
            </a:prstGeom>
            <a:solidFill>
              <a:srgbClr val="BFBFB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2040" tIns="41020" rIns="82040" bIns="41020"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  <p:sp>
          <p:nvSpPr>
            <p:cNvPr id="27" name="Round Diagonal Corner Rectangle 26"/>
            <p:cNvSpPr/>
            <p:nvPr/>
          </p:nvSpPr>
          <p:spPr>
            <a:xfrm>
              <a:off x="1861580" y="4320205"/>
              <a:ext cx="409651" cy="173313"/>
            </a:xfrm>
            <a:prstGeom prst="round2DiagRect">
              <a:avLst/>
            </a:prstGeom>
            <a:solidFill>
              <a:schemeClr val="accent3"/>
            </a:solidFill>
            <a:ln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71762" tIns="35882" rIns="71762" bIns="35882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78852" y="4314541"/>
              <a:ext cx="375758" cy="195575"/>
            </a:xfrm>
            <a:prstGeom prst="rect">
              <a:avLst/>
            </a:prstGeom>
            <a:effectLst/>
          </p:spPr>
          <p:txBody>
            <a:bodyPr wrap="none" lIns="71762" tIns="35882" rIns="71762" bIns="35882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915017" y="4315260"/>
              <a:ext cx="430835" cy="203878"/>
              <a:chOff x="4381427" y="3069410"/>
              <a:chExt cx="461609" cy="233731"/>
            </a:xfrm>
            <a:effectLst/>
          </p:grpSpPr>
          <p:sp>
            <p:nvSpPr>
              <p:cNvPr id="30" name="Round Diagonal Corner Rectangle 29"/>
              <p:cNvSpPr/>
              <p:nvPr/>
            </p:nvSpPr>
            <p:spPr>
              <a:xfrm>
                <a:off x="4384088" y="3075903"/>
                <a:ext cx="438912" cy="198691"/>
              </a:xfrm>
              <a:prstGeom prst="round2DiagRect">
                <a:avLst/>
              </a:prstGeom>
              <a:solidFill>
                <a:srgbClr val="2397E2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79984" tIns="39993" rIns="79984" bIns="39993" rtlCol="0" anchor="ctr"/>
              <a:lstStyle/>
              <a:p>
                <a:pPr algn="ctr"/>
                <a:endParaRPr lang="en-US" sz="800" dirty="0">
                  <a:latin typeface="Arial"/>
                  <a:cs typeface="Arial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381427" y="3069410"/>
                <a:ext cx="461609" cy="233731"/>
              </a:xfrm>
              <a:prstGeom prst="rect">
                <a:avLst/>
              </a:prstGeom>
              <a:effectLst/>
            </p:spPr>
            <p:txBody>
              <a:bodyPr wrap="none" lIns="79984" tIns="39993" rIns="79984" bIns="39993">
                <a:spAutoFit/>
              </a:bodyPr>
              <a:lstStyle/>
              <a:p>
                <a:r>
                  <a:rPr lang="en-US" sz="800" b="1" dirty="0">
                    <a:latin typeface="Arial"/>
                    <a:cs typeface="Arial"/>
                  </a:rPr>
                  <a:t>TRIF*</a:t>
                </a:r>
              </a:p>
            </p:txBody>
          </p:sp>
        </p:grpSp>
        <p:sp>
          <p:nvSpPr>
            <p:cNvPr id="32" name="Freeform 31"/>
            <p:cNvSpPr/>
            <p:nvPr/>
          </p:nvSpPr>
          <p:spPr>
            <a:xfrm rot="16200000" flipH="1">
              <a:off x="2520281" y="4070079"/>
              <a:ext cx="155501" cy="323981"/>
            </a:xfrm>
            <a:custGeom>
              <a:avLst/>
              <a:gdLst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298265 w 413723"/>
                <a:gd name="connsiteY0" fmla="*/ 0 h 721642"/>
                <a:gd name="connsiteX1" fmla="*/ 413723 w 413723"/>
                <a:gd name="connsiteY1" fmla="*/ 134706 h 721642"/>
                <a:gd name="connsiteX2" fmla="*/ 163565 w 413723"/>
                <a:gd name="connsiteY2" fmla="*/ 346388 h 721642"/>
                <a:gd name="connsiteX3" fmla="*/ 163565 w 413723"/>
                <a:gd name="connsiteY3" fmla="*/ 413741 h 721642"/>
                <a:gd name="connsiteX4" fmla="*/ 327130 w 413723"/>
                <a:gd name="connsiteY4" fmla="*/ 538826 h 721642"/>
                <a:gd name="connsiteX5" fmla="*/ 365616 w 413723"/>
                <a:gd name="connsiteY5" fmla="*/ 490716 h 721642"/>
                <a:gd name="connsiteX6" fmla="*/ 394480 w 413723"/>
                <a:gd name="connsiteY6" fmla="*/ 721642 h 721642"/>
                <a:gd name="connsiteX7" fmla="*/ 221294 w 413723"/>
                <a:gd name="connsiteY7" fmla="*/ 712020 h 721642"/>
                <a:gd name="connsiteX8" fmla="*/ 259780 w 413723"/>
                <a:gd name="connsiteY8" fmla="*/ 663910 h 721642"/>
                <a:gd name="connsiteX9" fmla="*/ 76972 w 413723"/>
                <a:gd name="connsiteY9" fmla="*/ 548448 h 721642"/>
                <a:gd name="connsiteX10" fmla="*/ 0 w 413723"/>
                <a:gd name="connsiteY10" fmla="*/ 471472 h 721642"/>
                <a:gd name="connsiteX11" fmla="*/ 48107 w 413723"/>
                <a:gd name="connsiteY11" fmla="*/ 279035 h 721642"/>
                <a:gd name="connsiteX12" fmla="*/ 134701 w 413723"/>
                <a:gd name="connsiteY12" fmla="*/ 144328 h 721642"/>
                <a:gd name="connsiteX13" fmla="*/ 298265 w 413723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89800 w 455416"/>
                <a:gd name="connsiteY11" fmla="*/ 279035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  <a:gd name="connsiteX0" fmla="*/ 339958 w 455416"/>
                <a:gd name="connsiteY0" fmla="*/ 0 h 721642"/>
                <a:gd name="connsiteX1" fmla="*/ 455416 w 455416"/>
                <a:gd name="connsiteY1" fmla="*/ 134706 h 721642"/>
                <a:gd name="connsiteX2" fmla="*/ 205258 w 455416"/>
                <a:gd name="connsiteY2" fmla="*/ 346388 h 721642"/>
                <a:gd name="connsiteX3" fmla="*/ 205258 w 455416"/>
                <a:gd name="connsiteY3" fmla="*/ 413741 h 721642"/>
                <a:gd name="connsiteX4" fmla="*/ 368823 w 455416"/>
                <a:gd name="connsiteY4" fmla="*/ 538826 h 721642"/>
                <a:gd name="connsiteX5" fmla="*/ 407309 w 455416"/>
                <a:gd name="connsiteY5" fmla="*/ 490716 h 721642"/>
                <a:gd name="connsiteX6" fmla="*/ 436173 w 455416"/>
                <a:gd name="connsiteY6" fmla="*/ 721642 h 721642"/>
                <a:gd name="connsiteX7" fmla="*/ 262987 w 455416"/>
                <a:gd name="connsiteY7" fmla="*/ 712020 h 721642"/>
                <a:gd name="connsiteX8" fmla="*/ 301473 w 455416"/>
                <a:gd name="connsiteY8" fmla="*/ 663910 h 721642"/>
                <a:gd name="connsiteX9" fmla="*/ 118665 w 455416"/>
                <a:gd name="connsiteY9" fmla="*/ 548448 h 721642"/>
                <a:gd name="connsiteX10" fmla="*/ 41693 w 455416"/>
                <a:gd name="connsiteY10" fmla="*/ 471472 h 721642"/>
                <a:gd name="connsiteX11" fmla="*/ 51314 w 455416"/>
                <a:gd name="connsiteY11" fmla="*/ 317522 h 721642"/>
                <a:gd name="connsiteX12" fmla="*/ 176394 w 455416"/>
                <a:gd name="connsiteY12" fmla="*/ 144328 h 721642"/>
                <a:gd name="connsiteX13" fmla="*/ 339958 w 455416"/>
                <a:gd name="connsiteY13" fmla="*/ 0 h 72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5416" h="721642">
                  <a:moveTo>
                    <a:pt x="339958" y="0"/>
                  </a:moveTo>
                  <a:lnTo>
                    <a:pt x="455416" y="134706"/>
                  </a:lnTo>
                  <a:lnTo>
                    <a:pt x="205258" y="346388"/>
                  </a:lnTo>
                  <a:lnTo>
                    <a:pt x="205258" y="413741"/>
                  </a:lnTo>
                  <a:lnTo>
                    <a:pt x="368823" y="538826"/>
                  </a:lnTo>
                  <a:lnTo>
                    <a:pt x="407309" y="490716"/>
                  </a:lnTo>
                  <a:lnTo>
                    <a:pt x="436173" y="721642"/>
                  </a:lnTo>
                  <a:lnTo>
                    <a:pt x="262987" y="712020"/>
                  </a:lnTo>
                  <a:lnTo>
                    <a:pt x="301473" y="663910"/>
                  </a:lnTo>
                  <a:lnTo>
                    <a:pt x="118665" y="548448"/>
                  </a:lnTo>
                  <a:lnTo>
                    <a:pt x="41693" y="471472"/>
                  </a:lnTo>
                  <a:cubicBezTo>
                    <a:pt x="0" y="326743"/>
                    <a:pt x="35278" y="381668"/>
                    <a:pt x="51314" y="317522"/>
                  </a:cubicBezTo>
                  <a:lnTo>
                    <a:pt x="176394" y="144328"/>
                  </a:lnTo>
                  <a:lnTo>
                    <a:pt x="339958" y="0"/>
                  </a:lnTo>
                  <a:close/>
                </a:path>
              </a:pathLst>
            </a:custGeom>
            <a:solidFill>
              <a:srgbClr val="BFBFBF"/>
            </a:solidFill>
            <a:ln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9049" tIns="24526" rIns="49049" bIns="24526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1958535" y="2912247"/>
              <a:ext cx="347112" cy="11611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931822" y="4043759"/>
              <a:ext cx="347112" cy="116111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 rot="5400000" flipV="1">
              <a:off x="2567690" y="4100956"/>
              <a:ext cx="65083" cy="594149"/>
              <a:chOff x="2168525" y="3175000"/>
              <a:chExt cx="74613" cy="636588"/>
            </a:xfrm>
            <a:effectLst/>
          </p:grpSpPr>
          <p:sp>
            <p:nvSpPr>
              <p:cNvPr id="36" name="Line 188"/>
              <p:cNvSpPr>
                <a:spLocks noChangeShapeType="1"/>
              </p:cNvSpPr>
              <p:nvPr/>
            </p:nvSpPr>
            <p:spPr bwMode="auto">
              <a:xfrm rot="5400000">
                <a:off x="1949450" y="359092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37" name="Line 189"/>
              <p:cNvSpPr>
                <a:spLocks noChangeShapeType="1"/>
              </p:cNvSpPr>
              <p:nvPr/>
            </p:nvSpPr>
            <p:spPr bwMode="auto">
              <a:xfrm rot="5400000" flipH="1">
                <a:off x="2022475" y="339407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5400000" flipV="1">
              <a:off x="2567690" y="2955317"/>
              <a:ext cx="65083" cy="594149"/>
              <a:chOff x="2168525" y="3175000"/>
              <a:chExt cx="74613" cy="636588"/>
            </a:xfrm>
            <a:effectLst/>
          </p:grpSpPr>
          <p:sp>
            <p:nvSpPr>
              <p:cNvPr id="39" name="Line 188"/>
              <p:cNvSpPr>
                <a:spLocks noChangeShapeType="1"/>
              </p:cNvSpPr>
              <p:nvPr/>
            </p:nvSpPr>
            <p:spPr bwMode="auto">
              <a:xfrm rot="5400000">
                <a:off x="1949450" y="359092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  <p:sp>
            <p:nvSpPr>
              <p:cNvPr id="40" name="Line 189"/>
              <p:cNvSpPr>
                <a:spLocks noChangeShapeType="1"/>
              </p:cNvSpPr>
              <p:nvPr/>
            </p:nvSpPr>
            <p:spPr bwMode="auto">
              <a:xfrm rot="5400000" flipH="1">
                <a:off x="2022475" y="3394075"/>
                <a:ext cx="439738" cy="158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Arial"/>
                  <a:cs typeface="Arial"/>
                </a:endParaRPr>
              </a:p>
            </p:txBody>
          </p:sp>
        </p:grpSp>
        <p:sp>
          <p:nvSpPr>
            <p:cNvPr id="41" name="Line 188"/>
            <p:cNvSpPr>
              <a:spLocks noChangeShapeType="1"/>
            </p:cNvSpPr>
            <p:nvPr/>
          </p:nvSpPr>
          <p:spPr bwMode="auto">
            <a:xfrm rot="5400000">
              <a:off x="1447429" y="3439266"/>
              <a:ext cx="383573" cy="14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040" tIns="41020" rIns="82040" bIns="41020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2" name="Line 189"/>
            <p:cNvSpPr>
              <a:spLocks noChangeShapeType="1"/>
            </p:cNvSpPr>
            <p:nvPr/>
          </p:nvSpPr>
          <p:spPr bwMode="auto">
            <a:xfrm rot="5400000" flipH="1">
              <a:off x="1515585" y="3267558"/>
              <a:ext cx="383573" cy="148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82040" tIns="41020" rIns="82040" bIns="41020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70597" y="2589801"/>
              <a:ext cx="403127" cy="3906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altLang="zh-CN" sz="2000" b="1" dirty="0" err="1">
                  <a:solidFill>
                    <a:srgbClr val="FF0000"/>
                  </a:solidFill>
                  <a:latin typeface="Arial"/>
                  <a:cs typeface="Arial"/>
                </a:rPr>
                <a:t>f</a:t>
              </a:r>
              <a:r>
                <a:rPr lang="en-US" altLang="zh-CN" sz="2000" b="1" baseline="-25000" dirty="0" err="1">
                  <a:solidFill>
                    <a:srgbClr val="FF0000"/>
                  </a:solidFill>
                  <a:latin typeface="Arial"/>
                  <a:cs typeface="Arial"/>
                </a:rPr>
                <a:t>m</a:t>
              </a:r>
              <a:endParaRPr lang="en-US" sz="20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82580" y="3790771"/>
              <a:ext cx="308032" cy="3906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altLang="zh-CN" sz="2000" b="1" dirty="0" err="1">
                  <a:solidFill>
                    <a:srgbClr val="FF0000"/>
                  </a:solidFill>
                  <a:latin typeface="Arial"/>
                  <a:cs typeface="Arial"/>
                </a:rPr>
                <a:t>f</a:t>
              </a:r>
              <a:r>
                <a:rPr lang="en-US" altLang="zh-CN" sz="2000" b="1" baseline="-25000" dirty="0" err="1">
                  <a:solidFill>
                    <a:srgbClr val="FF0000"/>
                  </a:solidFill>
                  <a:latin typeface="Arial"/>
                  <a:cs typeface="Arial"/>
                </a:rPr>
                <a:t>t</a:t>
              </a:r>
              <a:endParaRPr lang="en-US" sz="2000" b="1" baseline="-250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740098" y="3972968"/>
            <a:ext cx="2413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Another key parameter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9677" y="3198404"/>
            <a:ext cx="4656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681863" y="4963704"/>
            <a:ext cx="3386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Randomize those </a:t>
            </a:r>
            <a:r>
              <a:rPr lang="en-US" b="1" dirty="0" smtClean="0"/>
              <a:t>parameters</a:t>
            </a:r>
          </a:p>
          <a:p>
            <a:r>
              <a:rPr lang="en-US" b="1" dirty="0" smtClean="0"/>
              <a:t>(log-normal distribution or other)</a:t>
            </a:r>
            <a:endParaRPr lang="en-US" b="1" dirty="0"/>
          </a:p>
        </p:txBody>
      </p:sp>
      <p:sp>
        <p:nvSpPr>
          <p:cNvPr id="90" name="Rectangle 89"/>
          <p:cNvSpPr/>
          <p:nvPr/>
        </p:nvSpPr>
        <p:spPr>
          <a:xfrm>
            <a:off x="390720" y="114300"/>
            <a:ext cx="8410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To capture the variability in single cell data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0524" y="755134"/>
            <a:ext cx="605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Diminish the oscillation: I increased the IKK flux by a modifier </a:t>
            </a:r>
            <a:endParaRPr lang="en-US" b="1" dirty="0"/>
          </a:p>
        </p:txBody>
      </p:sp>
      <p:pic>
        <p:nvPicPr>
          <p:cNvPr id="6" name="Picture 5" descr="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27635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0524" y="755134"/>
            <a:ext cx="6050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Diminish the oscillation: I increased the IKK flux by a modifier </a:t>
            </a:r>
            <a:endParaRPr lang="en-US" b="1" dirty="0"/>
          </a:p>
        </p:txBody>
      </p:sp>
      <p:pic>
        <p:nvPicPr>
          <p:cNvPr id="3" name="Picture 2" descr="tes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124466"/>
            <a:ext cx="7112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624" y="1124466"/>
            <a:ext cx="736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trif </a:t>
            </a:r>
            <a:r>
              <a:rPr lang="en-US" dirty="0" err="1"/>
              <a:t>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3791</TotalTime>
  <Words>1921</Words>
  <Application>Microsoft Macintosh PowerPoint</Application>
  <PresentationFormat>On-screen Show (4:3)</PresentationFormat>
  <Paragraphs>686</Paragraphs>
  <Slides>33</Slides>
  <Notes>23</Notes>
  <HiddenSlides>11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Default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TNF production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Linking all modules together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Frank</cp:lastModifiedBy>
  <cp:revision>219</cp:revision>
  <dcterms:created xsi:type="dcterms:W3CDTF">2013-12-10T17:49:57Z</dcterms:created>
  <dcterms:modified xsi:type="dcterms:W3CDTF">2014-03-12T19:59:28Z</dcterms:modified>
</cp:coreProperties>
</file>